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1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58" r:id="rId4"/>
    <p:sldId id="261" r:id="rId5"/>
    <p:sldId id="260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en-N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62AF"/>
    <a:srgbClr val="060458"/>
    <a:srgbClr val="0081C6"/>
    <a:srgbClr val="0090C0"/>
    <a:srgbClr val="176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srv20\DATA3\Research%20Monitoring%20&amp;%20Technical%20Info%20(RT)\03%20Technical%20Info\06%20Transport\20%20MOT%20Vehicle%20Dataset\fuelsaver%20veh%20sold%202012%2012%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NZ"/>
              <a:t>Min</a:t>
            </a:r>
            <a:r>
              <a:rPr lang="en-NZ" baseline="0"/>
              <a:t>-Max FC by Class</a:t>
            </a:r>
            <a:endParaRPr lang="en-NZ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Min</c:v>
                </c:pt>
              </c:strCache>
            </c:strRef>
          </c:tx>
          <c:invertIfNegative val="0"/>
          <c:cat>
            <c:strRef>
              <c:f>Sheet3!$A$3:$A$10</c:f>
              <c:strCache>
                <c:ptCount val="8"/>
                <c:pt idx="0">
                  <c:v>Car - Light</c:v>
                </c:pt>
                <c:pt idx="1">
                  <c:v>Car - Small</c:v>
                </c:pt>
                <c:pt idx="2">
                  <c:v>Car - Medium</c:v>
                </c:pt>
                <c:pt idx="3">
                  <c:v>Car - Large</c:v>
                </c:pt>
                <c:pt idx="4">
                  <c:v>Car - Very large</c:v>
                </c:pt>
                <c:pt idx="5">
                  <c:v>SUV - Small</c:v>
                </c:pt>
                <c:pt idx="6">
                  <c:v>SUV - Medium</c:v>
                </c:pt>
                <c:pt idx="7">
                  <c:v>SUV - Large</c:v>
                </c:pt>
              </c:strCache>
            </c:strRef>
          </c:cat>
          <c:val>
            <c:numRef>
              <c:f>Sheet3!$B$3:$B$10</c:f>
              <c:numCache>
                <c:formatCode>General</c:formatCode>
                <c:ptCount val="8"/>
                <c:pt idx="0">
                  <c:v>3.6</c:v>
                </c:pt>
                <c:pt idx="1">
                  <c:v>3.8</c:v>
                </c:pt>
                <c:pt idx="2">
                  <c:v>4.4000000000000004</c:v>
                </c:pt>
                <c:pt idx="3">
                  <c:v>5.0999999999999996</c:v>
                </c:pt>
                <c:pt idx="4">
                  <c:v>6.4</c:v>
                </c:pt>
                <c:pt idx="5">
                  <c:v>4.4000000000000004</c:v>
                </c:pt>
                <c:pt idx="6">
                  <c:v>5.6</c:v>
                </c:pt>
                <c:pt idx="7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Max</c:v>
                </c:pt>
              </c:strCache>
            </c:strRef>
          </c:tx>
          <c:invertIfNegative val="0"/>
          <c:cat>
            <c:strRef>
              <c:f>Sheet3!$A$3:$A$10</c:f>
              <c:strCache>
                <c:ptCount val="8"/>
                <c:pt idx="0">
                  <c:v>Car - Light</c:v>
                </c:pt>
                <c:pt idx="1">
                  <c:v>Car - Small</c:v>
                </c:pt>
                <c:pt idx="2">
                  <c:v>Car - Medium</c:v>
                </c:pt>
                <c:pt idx="3">
                  <c:v>Car - Large</c:v>
                </c:pt>
                <c:pt idx="4">
                  <c:v>Car - Very large</c:v>
                </c:pt>
                <c:pt idx="5">
                  <c:v>SUV - Small</c:v>
                </c:pt>
                <c:pt idx="6">
                  <c:v>SUV - Medium</c:v>
                </c:pt>
                <c:pt idx="7">
                  <c:v>SUV - Large</c:v>
                </c:pt>
              </c:strCache>
            </c:strRef>
          </c:cat>
          <c:val>
            <c:numRef>
              <c:f>Sheet3!$C$3:$C$10</c:f>
              <c:numCache>
                <c:formatCode>General</c:formatCode>
                <c:ptCount val="8"/>
                <c:pt idx="0">
                  <c:v>7.7</c:v>
                </c:pt>
                <c:pt idx="1">
                  <c:v>10.6</c:v>
                </c:pt>
                <c:pt idx="2">
                  <c:v>12.2</c:v>
                </c:pt>
                <c:pt idx="3">
                  <c:v>15.3</c:v>
                </c:pt>
                <c:pt idx="4">
                  <c:v>16.899999999999999</c:v>
                </c:pt>
                <c:pt idx="5">
                  <c:v>9.1999999999999993</c:v>
                </c:pt>
                <c:pt idx="6">
                  <c:v>12.4</c:v>
                </c:pt>
                <c:pt idx="7">
                  <c:v>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978624"/>
        <c:axId val="117980160"/>
      </c:barChart>
      <c:catAx>
        <c:axId val="117978624"/>
        <c:scaling>
          <c:orientation val="minMax"/>
        </c:scaling>
        <c:delete val="0"/>
        <c:axPos val="l"/>
        <c:majorTickMark val="none"/>
        <c:minorTickMark val="none"/>
        <c:tickLblPos val="nextTo"/>
        <c:crossAx val="117980160"/>
        <c:crosses val="autoZero"/>
        <c:auto val="1"/>
        <c:lblAlgn val="ctr"/>
        <c:lblOffset val="100"/>
        <c:noMultiLvlLbl val="0"/>
      </c:catAx>
      <c:valAx>
        <c:axId val="11798016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NZ"/>
                  <a:t>Fuel</a:t>
                </a:r>
                <a:r>
                  <a:rPr lang="en-NZ" baseline="0"/>
                  <a:t> Consumption L/100km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 anchor="ctr" anchorCtr="0"/>
          <a:lstStyle/>
          <a:p>
            <a:pPr>
              <a:defRPr/>
            </a:pPr>
            <a:endParaRPr lang="en-US"/>
          </a:p>
        </c:txPr>
        <c:crossAx val="117978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3B277-A6CB-4BFD-A0A8-79BFFFF54AD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98992E6E-71C4-46A2-A708-0DF6C50099B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dirty="0" smtClean="0"/>
            <a:t>Key Objective</a:t>
          </a:r>
          <a:endParaRPr lang="en-NZ" dirty="0"/>
        </a:p>
      </dgm:t>
    </dgm:pt>
    <dgm:pt modelId="{92E621F7-6538-4B43-B42A-8278D3EF79DF}" type="parTrans" cxnId="{5B5AD23A-9371-425B-A892-EE095C9ECEEC}">
      <dgm:prSet/>
      <dgm:spPr/>
      <dgm:t>
        <a:bodyPr/>
        <a:lstStyle/>
        <a:p>
          <a:endParaRPr lang="en-NZ"/>
        </a:p>
      </dgm:t>
    </dgm:pt>
    <dgm:pt modelId="{D19557B0-3775-4D6E-8CD8-9C3BC7892ABE}" type="sibTrans" cxnId="{5B5AD23A-9371-425B-A892-EE095C9ECEEC}">
      <dgm:prSet/>
      <dgm:spPr/>
      <dgm:t>
        <a:bodyPr/>
        <a:lstStyle/>
        <a:p>
          <a:endParaRPr lang="en-NZ"/>
        </a:p>
      </dgm:t>
    </dgm:pt>
    <dgm:pt modelId="{C6A85FF7-67E6-4A3F-8F0D-7C604B75A1B8}">
      <dgm:prSet custT="1"/>
      <dgm:spPr/>
      <dgm:t>
        <a:bodyPr/>
        <a:lstStyle/>
        <a:p>
          <a:pPr rtl="0"/>
          <a:r>
            <a:rPr lang="en-NZ" sz="1800" dirty="0" smtClean="0"/>
            <a:t>Enable developing economies to implement fuel labelling schemes. </a:t>
          </a:r>
          <a:endParaRPr lang="en-NZ" sz="1800" dirty="0"/>
        </a:p>
      </dgm:t>
    </dgm:pt>
    <dgm:pt modelId="{4AFA2936-34BD-4E78-A298-A223D296B0AA}" type="parTrans" cxnId="{7EA588C3-A2A8-43AD-BE29-0F3406EAB7F8}">
      <dgm:prSet/>
      <dgm:spPr/>
      <dgm:t>
        <a:bodyPr/>
        <a:lstStyle/>
        <a:p>
          <a:endParaRPr lang="en-NZ"/>
        </a:p>
      </dgm:t>
    </dgm:pt>
    <dgm:pt modelId="{CCBA0B6F-6AB3-436D-9C81-424B62A0578A}" type="sibTrans" cxnId="{7EA588C3-A2A8-43AD-BE29-0F3406EAB7F8}">
      <dgm:prSet/>
      <dgm:spPr/>
      <dgm:t>
        <a:bodyPr/>
        <a:lstStyle/>
        <a:p>
          <a:endParaRPr lang="en-NZ"/>
        </a:p>
      </dgm:t>
    </dgm:pt>
    <dgm:pt modelId="{4B991FDD-D71C-4720-BA5C-9ED2B685736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smtClean="0"/>
            <a:t>Project Objectives:</a:t>
          </a:r>
          <a:endParaRPr lang="en-NZ"/>
        </a:p>
      </dgm:t>
    </dgm:pt>
    <dgm:pt modelId="{77FE4466-36F7-4194-BC31-4C4A7FEC9894}" type="parTrans" cxnId="{D1EDFDA8-871B-4E34-99D7-C77235979CED}">
      <dgm:prSet/>
      <dgm:spPr/>
      <dgm:t>
        <a:bodyPr/>
        <a:lstStyle/>
        <a:p>
          <a:endParaRPr lang="en-NZ"/>
        </a:p>
      </dgm:t>
    </dgm:pt>
    <dgm:pt modelId="{5B3025BB-85D0-4FCD-83A0-9E443CC861B7}" type="sibTrans" cxnId="{D1EDFDA8-871B-4E34-99D7-C77235979CED}">
      <dgm:prSet/>
      <dgm:spPr/>
      <dgm:t>
        <a:bodyPr/>
        <a:lstStyle/>
        <a:p>
          <a:endParaRPr lang="en-NZ"/>
        </a:p>
      </dgm:t>
    </dgm:pt>
    <dgm:pt modelId="{CD1F3C85-2B6D-4CAA-96B4-F8089EF589CE}">
      <dgm:prSet custT="1"/>
      <dgm:spPr/>
      <dgm:t>
        <a:bodyPr/>
        <a:lstStyle/>
        <a:p>
          <a:pPr rtl="0"/>
          <a:r>
            <a:rPr lang="en-NZ" sz="1800" dirty="0" smtClean="0"/>
            <a:t>Analysis of existing labelling schemes across APEC. </a:t>
          </a:r>
          <a:endParaRPr lang="en-NZ" sz="1800" dirty="0"/>
        </a:p>
      </dgm:t>
    </dgm:pt>
    <dgm:pt modelId="{F6F64B1D-84D9-4573-B59E-B45B4028A778}" type="parTrans" cxnId="{12F83003-9153-4FC1-8E61-D992D1ECCD52}">
      <dgm:prSet/>
      <dgm:spPr/>
      <dgm:t>
        <a:bodyPr/>
        <a:lstStyle/>
        <a:p>
          <a:endParaRPr lang="en-NZ"/>
        </a:p>
      </dgm:t>
    </dgm:pt>
    <dgm:pt modelId="{C2FC48A5-A954-4022-A1FD-12BE1BE1D61E}" type="sibTrans" cxnId="{12F83003-9153-4FC1-8E61-D992D1ECCD52}">
      <dgm:prSet/>
      <dgm:spPr/>
      <dgm:t>
        <a:bodyPr/>
        <a:lstStyle/>
        <a:p>
          <a:endParaRPr lang="en-NZ"/>
        </a:p>
      </dgm:t>
    </dgm:pt>
    <dgm:pt modelId="{D26E193C-1815-47F2-9902-0FF6F52B7FD7}">
      <dgm:prSet custT="1"/>
      <dgm:spPr/>
      <dgm:t>
        <a:bodyPr/>
        <a:lstStyle/>
        <a:p>
          <a:pPr rtl="0"/>
          <a:r>
            <a:rPr lang="en-NZ" sz="1800" dirty="0" smtClean="0"/>
            <a:t>Recommendations to harmonize APEC-wide fuel economy testing regimes including new vehicle technologies.</a:t>
          </a:r>
          <a:endParaRPr lang="en-NZ" sz="1800" dirty="0"/>
        </a:p>
      </dgm:t>
    </dgm:pt>
    <dgm:pt modelId="{BDA5A0C8-2E25-4C83-8943-3ADF87BE5782}" type="parTrans" cxnId="{9CB0B010-D6E9-4A57-BC3E-759BCFBA68BB}">
      <dgm:prSet/>
      <dgm:spPr/>
      <dgm:t>
        <a:bodyPr/>
        <a:lstStyle/>
        <a:p>
          <a:endParaRPr lang="en-NZ"/>
        </a:p>
      </dgm:t>
    </dgm:pt>
    <dgm:pt modelId="{5553B6BE-C716-4539-B9A1-9D55770CE36D}" type="sibTrans" cxnId="{9CB0B010-D6E9-4A57-BC3E-759BCFBA68BB}">
      <dgm:prSet/>
      <dgm:spPr/>
      <dgm:t>
        <a:bodyPr/>
        <a:lstStyle/>
        <a:p>
          <a:endParaRPr lang="en-NZ"/>
        </a:p>
      </dgm:t>
    </dgm:pt>
    <dgm:pt modelId="{A45029B6-7D7A-4A97-BD37-BA893AD8A2E3}">
      <dgm:prSet custT="1"/>
      <dgm:spPr/>
      <dgm:t>
        <a:bodyPr/>
        <a:lstStyle/>
        <a:p>
          <a:pPr rtl="0"/>
          <a:r>
            <a:rPr lang="en-NZ" sz="1800" dirty="0" smtClean="0"/>
            <a:t>Assess the costs and benefits of harmonizing LV fuel economy information and policy.</a:t>
          </a:r>
          <a:endParaRPr lang="en-NZ" sz="1800" dirty="0"/>
        </a:p>
      </dgm:t>
    </dgm:pt>
    <dgm:pt modelId="{2B04A26D-D1A3-494E-92BB-2699FF22C3BB}" type="parTrans" cxnId="{6C982947-7F64-4AF3-9C44-1A41AB8CD881}">
      <dgm:prSet/>
      <dgm:spPr/>
      <dgm:t>
        <a:bodyPr/>
        <a:lstStyle/>
        <a:p>
          <a:endParaRPr lang="en-NZ"/>
        </a:p>
      </dgm:t>
    </dgm:pt>
    <dgm:pt modelId="{E3D90B30-4F84-4AD6-BF79-DC49DB38D0FC}" type="sibTrans" cxnId="{6C982947-7F64-4AF3-9C44-1A41AB8CD881}">
      <dgm:prSet/>
      <dgm:spPr/>
      <dgm:t>
        <a:bodyPr/>
        <a:lstStyle/>
        <a:p>
          <a:endParaRPr lang="en-NZ"/>
        </a:p>
      </dgm:t>
    </dgm:pt>
    <dgm:pt modelId="{EAB29D47-6CC0-44D2-9FEE-855BF46E3565}" type="pres">
      <dgm:prSet presAssocID="{00E3B277-A6CB-4BFD-A0A8-79BFFFF54A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C462537B-FE2C-4750-94E2-A50B99323CF4}" type="pres">
      <dgm:prSet presAssocID="{98992E6E-71C4-46A2-A708-0DF6C50099BD}" presName="linNode" presStyleCnt="0"/>
      <dgm:spPr/>
    </dgm:pt>
    <dgm:pt modelId="{F25F4C00-5221-4CCE-AF81-7FF4EBADF888}" type="pres">
      <dgm:prSet presAssocID="{98992E6E-71C4-46A2-A708-0DF6C50099BD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9BFDBD9B-526B-4162-9EA4-5D4799F93ECE}" type="pres">
      <dgm:prSet presAssocID="{98992E6E-71C4-46A2-A708-0DF6C50099B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A42E88F-EBA3-40EE-BBC2-E5EFDD2974FA}" type="pres">
      <dgm:prSet presAssocID="{D19557B0-3775-4D6E-8CD8-9C3BC7892ABE}" presName="sp" presStyleCnt="0"/>
      <dgm:spPr/>
    </dgm:pt>
    <dgm:pt modelId="{46497DDB-EF83-4506-A28A-3BEB275FBD1B}" type="pres">
      <dgm:prSet presAssocID="{4B991FDD-D71C-4720-BA5C-9ED2B6857362}" presName="linNode" presStyleCnt="0"/>
      <dgm:spPr/>
    </dgm:pt>
    <dgm:pt modelId="{3EE8A40C-4FC9-490E-A859-8E1D048F88D1}" type="pres">
      <dgm:prSet presAssocID="{4B991FDD-D71C-4720-BA5C-9ED2B685736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37703C74-2C6B-48EE-986F-6DCC9F06F9B8}" type="pres">
      <dgm:prSet presAssocID="{4B991FDD-D71C-4720-BA5C-9ED2B6857362}" presName="descendantText" presStyleLbl="alignAccFollowNode1" presStyleIdx="1" presStyleCnt="2" custScaleY="11199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9F45CCF3-50C1-4A47-9EE1-20DC5DF429A4}" type="presOf" srcId="{4B991FDD-D71C-4720-BA5C-9ED2B6857362}" destId="{3EE8A40C-4FC9-490E-A859-8E1D048F88D1}" srcOrd="0" destOrd="0" presId="urn:microsoft.com/office/officeart/2005/8/layout/vList5"/>
    <dgm:cxn modelId="{7D5A92F5-094B-4C2B-B1F6-EA2BB3C9A724}" type="presOf" srcId="{CD1F3C85-2B6D-4CAA-96B4-F8089EF589CE}" destId="{37703C74-2C6B-48EE-986F-6DCC9F06F9B8}" srcOrd="0" destOrd="0" presId="urn:microsoft.com/office/officeart/2005/8/layout/vList5"/>
    <dgm:cxn modelId="{5B5AD23A-9371-425B-A892-EE095C9ECEEC}" srcId="{00E3B277-A6CB-4BFD-A0A8-79BFFFF54AD1}" destId="{98992E6E-71C4-46A2-A708-0DF6C50099BD}" srcOrd="0" destOrd="0" parTransId="{92E621F7-6538-4B43-B42A-8278D3EF79DF}" sibTransId="{D19557B0-3775-4D6E-8CD8-9C3BC7892ABE}"/>
    <dgm:cxn modelId="{7EA588C3-A2A8-43AD-BE29-0F3406EAB7F8}" srcId="{98992E6E-71C4-46A2-A708-0DF6C50099BD}" destId="{C6A85FF7-67E6-4A3F-8F0D-7C604B75A1B8}" srcOrd="0" destOrd="0" parTransId="{4AFA2936-34BD-4E78-A298-A223D296B0AA}" sibTransId="{CCBA0B6F-6AB3-436D-9C81-424B62A0578A}"/>
    <dgm:cxn modelId="{D1EDFDA8-871B-4E34-99D7-C77235979CED}" srcId="{00E3B277-A6CB-4BFD-A0A8-79BFFFF54AD1}" destId="{4B991FDD-D71C-4720-BA5C-9ED2B6857362}" srcOrd="1" destOrd="0" parTransId="{77FE4466-36F7-4194-BC31-4C4A7FEC9894}" sibTransId="{5B3025BB-85D0-4FCD-83A0-9E443CC861B7}"/>
    <dgm:cxn modelId="{31C3C010-EB5A-4E02-AEC0-32986D167702}" type="presOf" srcId="{00E3B277-A6CB-4BFD-A0A8-79BFFFF54AD1}" destId="{EAB29D47-6CC0-44D2-9FEE-855BF46E3565}" srcOrd="0" destOrd="0" presId="urn:microsoft.com/office/officeart/2005/8/layout/vList5"/>
    <dgm:cxn modelId="{9CB0B010-D6E9-4A57-BC3E-759BCFBA68BB}" srcId="{4B991FDD-D71C-4720-BA5C-9ED2B6857362}" destId="{D26E193C-1815-47F2-9902-0FF6F52B7FD7}" srcOrd="1" destOrd="0" parTransId="{BDA5A0C8-2E25-4C83-8943-3ADF87BE5782}" sibTransId="{5553B6BE-C716-4539-B9A1-9D55770CE36D}"/>
    <dgm:cxn modelId="{2491FD16-6763-472F-9CDB-B2C3CF9F0159}" type="presOf" srcId="{A45029B6-7D7A-4A97-BD37-BA893AD8A2E3}" destId="{37703C74-2C6B-48EE-986F-6DCC9F06F9B8}" srcOrd="0" destOrd="2" presId="urn:microsoft.com/office/officeart/2005/8/layout/vList5"/>
    <dgm:cxn modelId="{12F83003-9153-4FC1-8E61-D992D1ECCD52}" srcId="{4B991FDD-D71C-4720-BA5C-9ED2B6857362}" destId="{CD1F3C85-2B6D-4CAA-96B4-F8089EF589CE}" srcOrd="0" destOrd="0" parTransId="{F6F64B1D-84D9-4573-B59E-B45B4028A778}" sibTransId="{C2FC48A5-A954-4022-A1FD-12BE1BE1D61E}"/>
    <dgm:cxn modelId="{8DA0A7A4-D838-4249-BCB7-989AEB1794A3}" type="presOf" srcId="{D26E193C-1815-47F2-9902-0FF6F52B7FD7}" destId="{37703C74-2C6B-48EE-986F-6DCC9F06F9B8}" srcOrd="0" destOrd="1" presId="urn:microsoft.com/office/officeart/2005/8/layout/vList5"/>
    <dgm:cxn modelId="{B1D9D107-F84A-4BE1-A16D-07209A4EA241}" type="presOf" srcId="{98992E6E-71C4-46A2-A708-0DF6C50099BD}" destId="{F25F4C00-5221-4CCE-AF81-7FF4EBADF888}" srcOrd="0" destOrd="0" presId="urn:microsoft.com/office/officeart/2005/8/layout/vList5"/>
    <dgm:cxn modelId="{309D8C9C-61B6-4387-B73D-27F41A7B6C3C}" type="presOf" srcId="{C6A85FF7-67E6-4A3F-8F0D-7C604B75A1B8}" destId="{9BFDBD9B-526B-4162-9EA4-5D4799F93ECE}" srcOrd="0" destOrd="0" presId="urn:microsoft.com/office/officeart/2005/8/layout/vList5"/>
    <dgm:cxn modelId="{6C982947-7F64-4AF3-9C44-1A41AB8CD881}" srcId="{4B991FDD-D71C-4720-BA5C-9ED2B6857362}" destId="{A45029B6-7D7A-4A97-BD37-BA893AD8A2E3}" srcOrd="2" destOrd="0" parTransId="{2B04A26D-D1A3-494E-92BB-2699FF22C3BB}" sibTransId="{E3D90B30-4F84-4AD6-BF79-DC49DB38D0FC}"/>
    <dgm:cxn modelId="{193A93D9-9E32-4824-9B1B-8810B50DEE3E}" type="presParOf" srcId="{EAB29D47-6CC0-44D2-9FEE-855BF46E3565}" destId="{C462537B-FE2C-4750-94E2-A50B99323CF4}" srcOrd="0" destOrd="0" presId="urn:microsoft.com/office/officeart/2005/8/layout/vList5"/>
    <dgm:cxn modelId="{0D47AE4A-EA94-498B-B1FE-0C022B633BAF}" type="presParOf" srcId="{C462537B-FE2C-4750-94E2-A50B99323CF4}" destId="{F25F4C00-5221-4CCE-AF81-7FF4EBADF888}" srcOrd="0" destOrd="0" presId="urn:microsoft.com/office/officeart/2005/8/layout/vList5"/>
    <dgm:cxn modelId="{BBA4372C-ED9F-4BE6-9BEA-46204EB19F2A}" type="presParOf" srcId="{C462537B-FE2C-4750-94E2-A50B99323CF4}" destId="{9BFDBD9B-526B-4162-9EA4-5D4799F93ECE}" srcOrd="1" destOrd="0" presId="urn:microsoft.com/office/officeart/2005/8/layout/vList5"/>
    <dgm:cxn modelId="{EAD9BDBD-794B-4003-A3E5-A55D4307120B}" type="presParOf" srcId="{EAB29D47-6CC0-44D2-9FEE-855BF46E3565}" destId="{1A42E88F-EBA3-40EE-BBC2-E5EFDD2974FA}" srcOrd="1" destOrd="0" presId="urn:microsoft.com/office/officeart/2005/8/layout/vList5"/>
    <dgm:cxn modelId="{830B2140-5CC7-47A1-8F1E-C8A4B77AA371}" type="presParOf" srcId="{EAB29D47-6CC0-44D2-9FEE-855BF46E3565}" destId="{46497DDB-EF83-4506-A28A-3BEB275FBD1B}" srcOrd="2" destOrd="0" presId="urn:microsoft.com/office/officeart/2005/8/layout/vList5"/>
    <dgm:cxn modelId="{BFA904D0-58C6-4B4D-8D62-9E12A73BCF31}" type="presParOf" srcId="{46497DDB-EF83-4506-A28A-3BEB275FBD1B}" destId="{3EE8A40C-4FC9-490E-A859-8E1D048F88D1}" srcOrd="0" destOrd="0" presId="urn:microsoft.com/office/officeart/2005/8/layout/vList5"/>
    <dgm:cxn modelId="{5D3B785C-90E8-456C-BBEB-3E9A56704C91}" type="presParOf" srcId="{46497DDB-EF83-4506-A28A-3BEB275FBD1B}" destId="{37703C74-2C6B-48EE-986F-6DCC9F06F9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006C7A-1707-4F07-A5E6-E19D500F6E5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CC8E01A9-1814-43BA-8B9D-C21788F9B51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smtClean="0"/>
            <a:t>Identify existing schemes and develop analysis framework </a:t>
          </a:r>
          <a:endParaRPr lang="en-NZ"/>
        </a:p>
      </dgm:t>
    </dgm:pt>
    <dgm:pt modelId="{F1004B43-27F6-4102-B30E-B7D8B870B19D}" type="parTrans" cxnId="{1B42D83E-863D-4136-A3D2-0F5512788D73}">
      <dgm:prSet/>
      <dgm:spPr/>
      <dgm:t>
        <a:bodyPr/>
        <a:lstStyle/>
        <a:p>
          <a:endParaRPr lang="en-NZ"/>
        </a:p>
      </dgm:t>
    </dgm:pt>
    <dgm:pt modelId="{046AE9F0-315F-404F-ACFF-1EA85A957264}" type="sibTrans" cxnId="{1B42D83E-863D-4136-A3D2-0F5512788D73}">
      <dgm:prSet/>
      <dgm:spPr/>
      <dgm:t>
        <a:bodyPr/>
        <a:lstStyle/>
        <a:p>
          <a:endParaRPr lang="en-NZ"/>
        </a:p>
      </dgm:t>
    </dgm:pt>
    <dgm:pt modelId="{5B52CC01-0306-406A-9D6C-F5ED575D0BD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smtClean="0"/>
            <a:t>Identify relevant test standards and their alignment with each other</a:t>
          </a:r>
          <a:endParaRPr lang="en-NZ"/>
        </a:p>
      </dgm:t>
    </dgm:pt>
    <dgm:pt modelId="{D631C606-2399-45D2-B406-CDC34B542149}" type="parTrans" cxnId="{147069F9-CCFC-472C-9F0C-6F8DEE77F063}">
      <dgm:prSet/>
      <dgm:spPr/>
      <dgm:t>
        <a:bodyPr/>
        <a:lstStyle/>
        <a:p>
          <a:endParaRPr lang="en-NZ"/>
        </a:p>
      </dgm:t>
    </dgm:pt>
    <dgm:pt modelId="{13884030-4940-4747-9D69-2B2E3DCE26E2}" type="sibTrans" cxnId="{147069F9-CCFC-472C-9F0C-6F8DEE77F063}">
      <dgm:prSet/>
      <dgm:spPr/>
      <dgm:t>
        <a:bodyPr/>
        <a:lstStyle/>
        <a:p>
          <a:endParaRPr lang="en-NZ"/>
        </a:p>
      </dgm:t>
    </dgm:pt>
    <dgm:pt modelId="{2A6EF28A-49AE-4A58-BE5A-7244A0909E5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smtClean="0"/>
            <a:t>Carry out assessment identifying strengths and weaknesses. </a:t>
          </a:r>
          <a:endParaRPr lang="en-NZ"/>
        </a:p>
      </dgm:t>
    </dgm:pt>
    <dgm:pt modelId="{B455E441-2C57-4E6A-94C7-1CEA0E603E00}" type="parTrans" cxnId="{B8398C85-00A7-4396-B248-DF534D47DA9E}">
      <dgm:prSet/>
      <dgm:spPr/>
      <dgm:t>
        <a:bodyPr/>
        <a:lstStyle/>
        <a:p>
          <a:endParaRPr lang="en-NZ"/>
        </a:p>
      </dgm:t>
    </dgm:pt>
    <dgm:pt modelId="{E70D952C-B66B-4E53-9448-3E2DCDCA7255}" type="sibTrans" cxnId="{B8398C85-00A7-4396-B248-DF534D47DA9E}">
      <dgm:prSet/>
      <dgm:spPr/>
      <dgm:t>
        <a:bodyPr/>
        <a:lstStyle/>
        <a:p>
          <a:endParaRPr lang="en-NZ"/>
        </a:p>
      </dgm:t>
    </dgm:pt>
    <dgm:pt modelId="{E89BF27A-E56C-4F6A-9066-AD9645E288E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smtClean="0"/>
            <a:t>Identify transferable components useful to  APEC economies  </a:t>
          </a:r>
          <a:endParaRPr lang="en-NZ"/>
        </a:p>
      </dgm:t>
    </dgm:pt>
    <dgm:pt modelId="{FC498684-984E-4C9F-8763-EC5AAD378840}" type="parTrans" cxnId="{C1FB92B2-8BAF-4EB8-AE63-599BA6C4E4EC}">
      <dgm:prSet/>
      <dgm:spPr/>
      <dgm:t>
        <a:bodyPr/>
        <a:lstStyle/>
        <a:p>
          <a:endParaRPr lang="en-NZ"/>
        </a:p>
      </dgm:t>
    </dgm:pt>
    <dgm:pt modelId="{F2A9D3D6-7237-4710-8D22-76EA99D3F254}" type="sibTrans" cxnId="{C1FB92B2-8BAF-4EB8-AE63-599BA6C4E4EC}">
      <dgm:prSet/>
      <dgm:spPr/>
      <dgm:t>
        <a:bodyPr/>
        <a:lstStyle/>
        <a:p>
          <a:endParaRPr lang="en-NZ"/>
        </a:p>
      </dgm:t>
    </dgm:pt>
    <dgm:pt modelId="{EEE90760-2F34-4A39-8413-5BB0BEC4C9C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smtClean="0"/>
            <a:t>Generate recommendations for implementation </a:t>
          </a:r>
          <a:endParaRPr lang="en-NZ"/>
        </a:p>
      </dgm:t>
    </dgm:pt>
    <dgm:pt modelId="{D00A7343-48ED-432C-AB24-A472BCF58573}" type="parTrans" cxnId="{0C127373-2A9C-45D1-9962-A0FD6DAFC4D0}">
      <dgm:prSet/>
      <dgm:spPr/>
      <dgm:t>
        <a:bodyPr/>
        <a:lstStyle/>
        <a:p>
          <a:endParaRPr lang="en-NZ"/>
        </a:p>
      </dgm:t>
    </dgm:pt>
    <dgm:pt modelId="{B6905DEA-AE6D-4797-9A8F-D97F5BFD9B9E}" type="sibTrans" cxnId="{0C127373-2A9C-45D1-9962-A0FD6DAFC4D0}">
      <dgm:prSet/>
      <dgm:spPr/>
      <dgm:t>
        <a:bodyPr/>
        <a:lstStyle/>
        <a:p>
          <a:endParaRPr lang="en-NZ"/>
        </a:p>
      </dgm:t>
    </dgm:pt>
    <dgm:pt modelId="{5F5CF739-E327-4E93-B4F9-DBD9DA3F157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NZ" smtClean="0"/>
            <a:t>Carry out capacity building workshop</a:t>
          </a:r>
          <a:endParaRPr lang="en-NZ"/>
        </a:p>
      </dgm:t>
    </dgm:pt>
    <dgm:pt modelId="{57F7F021-F416-4114-B564-57F363ACAE96}" type="parTrans" cxnId="{889EBAC2-18C4-465C-9C0F-F8A75B603516}">
      <dgm:prSet/>
      <dgm:spPr/>
      <dgm:t>
        <a:bodyPr/>
        <a:lstStyle/>
        <a:p>
          <a:endParaRPr lang="en-NZ"/>
        </a:p>
      </dgm:t>
    </dgm:pt>
    <dgm:pt modelId="{D130B4C5-45B4-40AD-AEA0-FCA739241E44}" type="sibTrans" cxnId="{889EBAC2-18C4-465C-9C0F-F8A75B603516}">
      <dgm:prSet/>
      <dgm:spPr/>
      <dgm:t>
        <a:bodyPr/>
        <a:lstStyle/>
        <a:p>
          <a:endParaRPr lang="en-NZ"/>
        </a:p>
      </dgm:t>
    </dgm:pt>
    <dgm:pt modelId="{152241E1-D543-4EAB-847F-4478AFB576CC}" type="pres">
      <dgm:prSet presAssocID="{E1006C7A-1707-4F07-A5E6-E19D500F6E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89BCCABF-C72D-44A9-AC58-3EFB5DAED8D1}" type="pres">
      <dgm:prSet presAssocID="{5F5CF739-E327-4E93-B4F9-DBD9DA3F157A}" presName="boxAndChildren" presStyleCnt="0"/>
      <dgm:spPr/>
    </dgm:pt>
    <dgm:pt modelId="{9D93D994-B026-45F5-AD63-88233AE2666A}" type="pres">
      <dgm:prSet presAssocID="{5F5CF739-E327-4E93-B4F9-DBD9DA3F157A}" presName="parentTextBox" presStyleLbl="node1" presStyleIdx="0" presStyleCnt="6"/>
      <dgm:spPr/>
      <dgm:t>
        <a:bodyPr/>
        <a:lstStyle/>
        <a:p>
          <a:endParaRPr lang="en-NZ"/>
        </a:p>
      </dgm:t>
    </dgm:pt>
    <dgm:pt modelId="{34CD7041-690F-4B12-A244-A931FA40E988}" type="pres">
      <dgm:prSet presAssocID="{B6905DEA-AE6D-4797-9A8F-D97F5BFD9B9E}" presName="sp" presStyleCnt="0"/>
      <dgm:spPr/>
    </dgm:pt>
    <dgm:pt modelId="{B9D0EA83-E4A4-4E98-A419-B0970FA91255}" type="pres">
      <dgm:prSet presAssocID="{EEE90760-2F34-4A39-8413-5BB0BEC4C9C8}" presName="arrowAndChildren" presStyleCnt="0"/>
      <dgm:spPr/>
    </dgm:pt>
    <dgm:pt modelId="{B38FD94B-BCA0-4D0C-B757-AD2FED40301B}" type="pres">
      <dgm:prSet presAssocID="{EEE90760-2F34-4A39-8413-5BB0BEC4C9C8}" presName="parentTextArrow" presStyleLbl="node1" presStyleIdx="1" presStyleCnt="6"/>
      <dgm:spPr/>
      <dgm:t>
        <a:bodyPr/>
        <a:lstStyle/>
        <a:p>
          <a:endParaRPr lang="en-NZ"/>
        </a:p>
      </dgm:t>
    </dgm:pt>
    <dgm:pt modelId="{31380940-C3DA-4D0A-A63B-333E6E3CE98E}" type="pres">
      <dgm:prSet presAssocID="{F2A9D3D6-7237-4710-8D22-76EA99D3F254}" presName="sp" presStyleCnt="0"/>
      <dgm:spPr/>
    </dgm:pt>
    <dgm:pt modelId="{24EEA8D1-5C9D-44CB-B351-0098D7FDCF58}" type="pres">
      <dgm:prSet presAssocID="{E89BF27A-E56C-4F6A-9066-AD9645E288E1}" presName="arrowAndChildren" presStyleCnt="0"/>
      <dgm:spPr/>
    </dgm:pt>
    <dgm:pt modelId="{155CDA59-B978-4F35-B3E1-C6D92B6AFC8B}" type="pres">
      <dgm:prSet presAssocID="{E89BF27A-E56C-4F6A-9066-AD9645E288E1}" presName="parentTextArrow" presStyleLbl="node1" presStyleIdx="2" presStyleCnt="6"/>
      <dgm:spPr/>
      <dgm:t>
        <a:bodyPr/>
        <a:lstStyle/>
        <a:p>
          <a:endParaRPr lang="en-NZ"/>
        </a:p>
      </dgm:t>
    </dgm:pt>
    <dgm:pt modelId="{378F5A45-4D1D-49F6-9FB8-4F07ED84B0B9}" type="pres">
      <dgm:prSet presAssocID="{E70D952C-B66B-4E53-9448-3E2DCDCA7255}" presName="sp" presStyleCnt="0"/>
      <dgm:spPr/>
    </dgm:pt>
    <dgm:pt modelId="{4BFF4A8A-BE0B-4634-96E7-1FC78EC31E40}" type="pres">
      <dgm:prSet presAssocID="{2A6EF28A-49AE-4A58-BE5A-7244A0909E5D}" presName="arrowAndChildren" presStyleCnt="0"/>
      <dgm:spPr/>
    </dgm:pt>
    <dgm:pt modelId="{224307F7-966E-4A60-B053-F881C5DF6AC9}" type="pres">
      <dgm:prSet presAssocID="{2A6EF28A-49AE-4A58-BE5A-7244A0909E5D}" presName="parentTextArrow" presStyleLbl="node1" presStyleIdx="3" presStyleCnt="6"/>
      <dgm:spPr/>
      <dgm:t>
        <a:bodyPr/>
        <a:lstStyle/>
        <a:p>
          <a:endParaRPr lang="en-NZ"/>
        </a:p>
      </dgm:t>
    </dgm:pt>
    <dgm:pt modelId="{F307DC2A-F019-4004-A00D-8AFED98A92D3}" type="pres">
      <dgm:prSet presAssocID="{13884030-4940-4747-9D69-2B2E3DCE26E2}" presName="sp" presStyleCnt="0"/>
      <dgm:spPr/>
    </dgm:pt>
    <dgm:pt modelId="{64770D10-D013-4A10-B03F-35D353F5643B}" type="pres">
      <dgm:prSet presAssocID="{5B52CC01-0306-406A-9D6C-F5ED575D0BD4}" presName="arrowAndChildren" presStyleCnt="0"/>
      <dgm:spPr/>
    </dgm:pt>
    <dgm:pt modelId="{78A2D338-1C89-42A7-AFD6-793B0DC6B6A5}" type="pres">
      <dgm:prSet presAssocID="{5B52CC01-0306-406A-9D6C-F5ED575D0BD4}" presName="parentTextArrow" presStyleLbl="node1" presStyleIdx="4" presStyleCnt="6"/>
      <dgm:spPr/>
      <dgm:t>
        <a:bodyPr/>
        <a:lstStyle/>
        <a:p>
          <a:endParaRPr lang="en-NZ"/>
        </a:p>
      </dgm:t>
    </dgm:pt>
    <dgm:pt modelId="{B8E9D189-8085-4759-A6CC-65C8D97FCD55}" type="pres">
      <dgm:prSet presAssocID="{046AE9F0-315F-404F-ACFF-1EA85A957264}" presName="sp" presStyleCnt="0"/>
      <dgm:spPr/>
    </dgm:pt>
    <dgm:pt modelId="{46A7F3D9-670F-4FCE-8471-50FE9C13AB2F}" type="pres">
      <dgm:prSet presAssocID="{CC8E01A9-1814-43BA-8B9D-C21788F9B517}" presName="arrowAndChildren" presStyleCnt="0"/>
      <dgm:spPr/>
    </dgm:pt>
    <dgm:pt modelId="{136799B6-12ED-435A-A2F9-A5FBE39D9BCE}" type="pres">
      <dgm:prSet presAssocID="{CC8E01A9-1814-43BA-8B9D-C21788F9B517}" presName="parentTextArrow" presStyleLbl="node1" presStyleIdx="5" presStyleCnt="6"/>
      <dgm:spPr/>
      <dgm:t>
        <a:bodyPr/>
        <a:lstStyle/>
        <a:p>
          <a:endParaRPr lang="en-NZ"/>
        </a:p>
      </dgm:t>
    </dgm:pt>
  </dgm:ptLst>
  <dgm:cxnLst>
    <dgm:cxn modelId="{05BFEC62-A8D2-4F80-9DA4-3A7D80AE68F9}" type="presOf" srcId="{E89BF27A-E56C-4F6A-9066-AD9645E288E1}" destId="{155CDA59-B978-4F35-B3E1-C6D92B6AFC8B}" srcOrd="0" destOrd="0" presId="urn:microsoft.com/office/officeart/2005/8/layout/process4"/>
    <dgm:cxn modelId="{D7071D7C-A398-4162-BAD8-CCCF7531D0D7}" type="presOf" srcId="{EEE90760-2F34-4A39-8413-5BB0BEC4C9C8}" destId="{B38FD94B-BCA0-4D0C-B757-AD2FED40301B}" srcOrd="0" destOrd="0" presId="urn:microsoft.com/office/officeart/2005/8/layout/process4"/>
    <dgm:cxn modelId="{889EBAC2-18C4-465C-9C0F-F8A75B603516}" srcId="{E1006C7A-1707-4F07-A5E6-E19D500F6E5D}" destId="{5F5CF739-E327-4E93-B4F9-DBD9DA3F157A}" srcOrd="5" destOrd="0" parTransId="{57F7F021-F416-4114-B564-57F363ACAE96}" sibTransId="{D130B4C5-45B4-40AD-AEA0-FCA739241E44}"/>
    <dgm:cxn modelId="{C0062F1C-7B3F-44BC-A477-7E37377E4235}" type="presOf" srcId="{2A6EF28A-49AE-4A58-BE5A-7244A0909E5D}" destId="{224307F7-966E-4A60-B053-F881C5DF6AC9}" srcOrd="0" destOrd="0" presId="urn:microsoft.com/office/officeart/2005/8/layout/process4"/>
    <dgm:cxn modelId="{9EC54AFE-DFA1-4FB6-87A6-EECCDE7A2679}" type="presOf" srcId="{E1006C7A-1707-4F07-A5E6-E19D500F6E5D}" destId="{152241E1-D543-4EAB-847F-4478AFB576CC}" srcOrd="0" destOrd="0" presId="urn:microsoft.com/office/officeart/2005/8/layout/process4"/>
    <dgm:cxn modelId="{1B42D83E-863D-4136-A3D2-0F5512788D73}" srcId="{E1006C7A-1707-4F07-A5E6-E19D500F6E5D}" destId="{CC8E01A9-1814-43BA-8B9D-C21788F9B517}" srcOrd="0" destOrd="0" parTransId="{F1004B43-27F6-4102-B30E-B7D8B870B19D}" sibTransId="{046AE9F0-315F-404F-ACFF-1EA85A957264}"/>
    <dgm:cxn modelId="{38D97D72-5B8F-4119-8869-478B7279E3F3}" type="presOf" srcId="{5B52CC01-0306-406A-9D6C-F5ED575D0BD4}" destId="{78A2D338-1C89-42A7-AFD6-793B0DC6B6A5}" srcOrd="0" destOrd="0" presId="urn:microsoft.com/office/officeart/2005/8/layout/process4"/>
    <dgm:cxn modelId="{147069F9-CCFC-472C-9F0C-6F8DEE77F063}" srcId="{E1006C7A-1707-4F07-A5E6-E19D500F6E5D}" destId="{5B52CC01-0306-406A-9D6C-F5ED575D0BD4}" srcOrd="1" destOrd="0" parTransId="{D631C606-2399-45D2-B406-CDC34B542149}" sibTransId="{13884030-4940-4747-9D69-2B2E3DCE26E2}"/>
    <dgm:cxn modelId="{B8398C85-00A7-4396-B248-DF534D47DA9E}" srcId="{E1006C7A-1707-4F07-A5E6-E19D500F6E5D}" destId="{2A6EF28A-49AE-4A58-BE5A-7244A0909E5D}" srcOrd="2" destOrd="0" parTransId="{B455E441-2C57-4E6A-94C7-1CEA0E603E00}" sibTransId="{E70D952C-B66B-4E53-9448-3E2DCDCA7255}"/>
    <dgm:cxn modelId="{0C127373-2A9C-45D1-9962-A0FD6DAFC4D0}" srcId="{E1006C7A-1707-4F07-A5E6-E19D500F6E5D}" destId="{EEE90760-2F34-4A39-8413-5BB0BEC4C9C8}" srcOrd="4" destOrd="0" parTransId="{D00A7343-48ED-432C-AB24-A472BCF58573}" sibTransId="{B6905DEA-AE6D-4797-9A8F-D97F5BFD9B9E}"/>
    <dgm:cxn modelId="{0F7E6CFD-27A7-48CF-8AB7-77026004E4F1}" type="presOf" srcId="{5F5CF739-E327-4E93-B4F9-DBD9DA3F157A}" destId="{9D93D994-B026-45F5-AD63-88233AE2666A}" srcOrd="0" destOrd="0" presId="urn:microsoft.com/office/officeart/2005/8/layout/process4"/>
    <dgm:cxn modelId="{C1FB92B2-8BAF-4EB8-AE63-599BA6C4E4EC}" srcId="{E1006C7A-1707-4F07-A5E6-E19D500F6E5D}" destId="{E89BF27A-E56C-4F6A-9066-AD9645E288E1}" srcOrd="3" destOrd="0" parTransId="{FC498684-984E-4C9F-8763-EC5AAD378840}" sibTransId="{F2A9D3D6-7237-4710-8D22-76EA99D3F254}"/>
    <dgm:cxn modelId="{51550087-118D-4440-BE0C-CBA4C5D2A56E}" type="presOf" srcId="{CC8E01A9-1814-43BA-8B9D-C21788F9B517}" destId="{136799B6-12ED-435A-A2F9-A5FBE39D9BCE}" srcOrd="0" destOrd="0" presId="urn:microsoft.com/office/officeart/2005/8/layout/process4"/>
    <dgm:cxn modelId="{A71999BA-E982-477D-932F-5FCFF7EB1CC1}" type="presParOf" srcId="{152241E1-D543-4EAB-847F-4478AFB576CC}" destId="{89BCCABF-C72D-44A9-AC58-3EFB5DAED8D1}" srcOrd="0" destOrd="0" presId="urn:microsoft.com/office/officeart/2005/8/layout/process4"/>
    <dgm:cxn modelId="{CFFEA8D1-BFFC-4725-9501-743F8456660B}" type="presParOf" srcId="{89BCCABF-C72D-44A9-AC58-3EFB5DAED8D1}" destId="{9D93D994-B026-45F5-AD63-88233AE2666A}" srcOrd="0" destOrd="0" presId="urn:microsoft.com/office/officeart/2005/8/layout/process4"/>
    <dgm:cxn modelId="{0C2A8228-2C9F-4C10-A5A0-776C7CF3117B}" type="presParOf" srcId="{152241E1-D543-4EAB-847F-4478AFB576CC}" destId="{34CD7041-690F-4B12-A244-A931FA40E988}" srcOrd="1" destOrd="0" presId="urn:microsoft.com/office/officeart/2005/8/layout/process4"/>
    <dgm:cxn modelId="{78D646B2-3C8F-4F38-B243-DD619872D176}" type="presParOf" srcId="{152241E1-D543-4EAB-847F-4478AFB576CC}" destId="{B9D0EA83-E4A4-4E98-A419-B0970FA91255}" srcOrd="2" destOrd="0" presId="urn:microsoft.com/office/officeart/2005/8/layout/process4"/>
    <dgm:cxn modelId="{FE80AB3A-8560-46FB-945B-361983A9F63F}" type="presParOf" srcId="{B9D0EA83-E4A4-4E98-A419-B0970FA91255}" destId="{B38FD94B-BCA0-4D0C-B757-AD2FED40301B}" srcOrd="0" destOrd="0" presId="urn:microsoft.com/office/officeart/2005/8/layout/process4"/>
    <dgm:cxn modelId="{A0E72DA0-B3C5-4431-9A45-C2E35BF30001}" type="presParOf" srcId="{152241E1-D543-4EAB-847F-4478AFB576CC}" destId="{31380940-C3DA-4D0A-A63B-333E6E3CE98E}" srcOrd="3" destOrd="0" presId="urn:microsoft.com/office/officeart/2005/8/layout/process4"/>
    <dgm:cxn modelId="{B6ED6440-9521-4188-81EE-06FD718A0FCC}" type="presParOf" srcId="{152241E1-D543-4EAB-847F-4478AFB576CC}" destId="{24EEA8D1-5C9D-44CB-B351-0098D7FDCF58}" srcOrd="4" destOrd="0" presId="urn:microsoft.com/office/officeart/2005/8/layout/process4"/>
    <dgm:cxn modelId="{42BC2446-DD3B-4C0C-BF74-570B2593537D}" type="presParOf" srcId="{24EEA8D1-5C9D-44CB-B351-0098D7FDCF58}" destId="{155CDA59-B978-4F35-B3E1-C6D92B6AFC8B}" srcOrd="0" destOrd="0" presId="urn:microsoft.com/office/officeart/2005/8/layout/process4"/>
    <dgm:cxn modelId="{AA86E2E7-4CC7-43A1-8C57-5C8CD1C623C7}" type="presParOf" srcId="{152241E1-D543-4EAB-847F-4478AFB576CC}" destId="{378F5A45-4D1D-49F6-9FB8-4F07ED84B0B9}" srcOrd="5" destOrd="0" presId="urn:microsoft.com/office/officeart/2005/8/layout/process4"/>
    <dgm:cxn modelId="{6E5D5381-369B-4A93-9599-0173F95F8043}" type="presParOf" srcId="{152241E1-D543-4EAB-847F-4478AFB576CC}" destId="{4BFF4A8A-BE0B-4634-96E7-1FC78EC31E40}" srcOrd="6" destOrd="0" presId="urn:microsoft.com/office/officeart/2005/8/layout/process4"/>
    <dgm:cxn modelId="{FE958C27-E5EE-40A6-BF13-E1B162FCE3DB}" type="presParOf" srcId="{4BFF4A8A-BE0B-4634-96E7-1FC78EC31E40}" destId="{224307F7-966E-4A60-B053-F881C5DF6AC9}" srcOrd="0" destOrd="0" presId="urn:microsoft.com/office/officeart/2005/8/layout/process4"/>
    <dgm:cxn modelId="{CD42A7DC-08B4-4673-863C-B9A0C9F9863F}" type="presParOf" srcId="{152241E1-D543-4EAB-847F-4478AFB576CC}" destId="{F307DC2A-F019-4004-A00D-8AFED98A92D3}" srcOrd="7" destOrd="0" presId="urn:microsoft.com/office/officeart/2005/8/layout/process4"/>
    <dgm:cxn modelId="{519410EE-2A95-47F0-BFD4-287C8B27FCE1}" type="presParOf" srcId="{152241E1-D543-4EAB-847F-4478AFB576CC}" destId="{64770D10-D013-4A10-B03F-35D353F5643B}" srcOrd="8" destOrd="0" presId="urn:microsoft.com/office/officeart/2005/8/layout/process4"/>
    <dgm:cxn modelId="{8FF931F2-4A4F-46B8-AD2F-923B5840E9C9}" type="presParOf" srcId="{64770D10-D013-4A10-B03F-35D353F5643B}" destId="{78A2D338-1C89-42A7-AFD6-793B0DC6B6A5}" srcOrd="0" destOrd="0" presId="urn:microsoft.com/office/officeart/2005/8/layout/process4"/>
    <dgm:cxn modelId="{D27BCE0D-22E6-41EF-8A6F-E196ADACDCFD}" type="presParOf" srcId="{152241E1-D543-4EAB-847F-4478AFB576CC}" destId="{B8E9D189-8085-4759-A6CC-65C8D97FCD55}" srcOrd="9" destOrd="0" presId="urn:microsoft.com/office/officeart/2005/8/layout/process4"/>
    <dgm:cxn modelId="{BD559E0C-2A5A-483A-BD56-83FAF27C1C22}" type="presParOf" srcId="{152241E1-D543-4EAB-847F-4478AFB576CC}" destId="{46A7F3D9-670F-4FCE-8471-50FE9C13AB2F}" srcOrd="10" destOrd="0" presId="urn:microsoft.com/office/officeart/2005/8/layout/process4"/>
    <dgm:cxn modelId="{526F6847-5388-4178-96EA-99E03A11D32D}" type="presParOf" srcId="{46A7F3D9-670F-4FCE-8471-50FE9C13AB2F}" destId="{136799B6-12ED-435A-A2F9-A5FBE39D9B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DBD9B-526B-4162-9EA4-5D4799F93ECE}">
      <dsp:nvSpPr>
        <dsp:cNvPr id="0" name=""/>
        <dsp:cNvSpPr/>
      </dsp:nvSpPr>
      <dsp:spPr>
        <a:xfrm rot="5400000">
          <a:off x="4832987" y="-1619007"/>
          <a:ext cx="1681491" cy="533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Enable developing economies to implement fuel labelling schemes. </a:t>
          </a:r>
          <a:endParaRPr lang="en-NZ" sz="1800" kern="1200" dirty="0"/>
        </a:p>
      </dsp:txBody>
      <dsp:txXfrm rot="-5400000">
        <a:off x="3003741" y="292323"/>
        <a:ext cx="5257900" cy="1517323"/>
      </dsp:txXfrm>
    </dsp:sp>
    <dsp:sp modelId="{F25F4C00-5221-4CCE-AF81-7FF4EBADF888}">
      <dsp:nvSpPr>
        <dsp:cNvPr id="0" name=""/>
        <dsp:cNvSpPr/>
      </dsp:nvSpPr>
      <dsp:spPr>
        <a:xfrm>
          <a:off x="0" y="52"/>
          <a:ext cx="3003741" cy="210186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800" kern="1200" dirty="0" smtClean="0"/>
            <a:t>Key Objective</a:t>
          </a:r>
          <a:endParaRPr lang="en-NZ" sz="3800" kern="1200" dirty="0"/>
        </a:p>
      </dsp:txBody>
      <dsp:txXfrm>
        <a:off x="102605" y="102657"/>
        <a:ext cx="2798531" cy="1896654"/>
      </dsp:txXfrm>
    </dsp:sp>
    <dsp:sp modelId="{37703C74-2C6B-48EE-986F-6DCC9F06F9B8}">
      <dsp:nvSpPr>
        <dsp:cNvPr id="0" name=""/>
        <dsp:cNvSpPr/>
      </dsp:nvSpPr>
      <dsp:spPr>
        <a:xfrm rot="5400000">
          <a:off x="4732105" y="587951"/>
          <a:ext cx="1883254" cy="533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Analysis of existing labelling schemes across APEC. </a:t>
          </a:r>
          <a:endParaRPr lang="en-N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Recommendations to harmonize APEC-wide fuel economy testing regimes including new vehicle technologies.</a:t>
          </a:r>
          <a:endParaRPr lang="en-NZ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/>
            <a:t>Assess the costs and benefits of harmonizing LV fuel economy information and policy.</a:t>
          </a:r>
          <a:endParaRPr lang="en-NZ" sz="1800" kern="1200" dirty="0"/>
        </a:p>
      </dsp:txBody>
      <dsp:txXfrm rot="-5400000">
        <a:off x="3003741" y="2408249"/>
        <a:ext cx="5248051" cy="1699388"/>
      </dsp:txXfrm>
    </dsp:sp>
    <dsp:sp modelId="{3EE8A40C-4FC9-490E-A859-8E1D048F88D1}">
      <dsp:nvSpPr>
        <dsp:cNvPr id="0" name=""/>
        <dsp:cNvSpPr/>
      </dsp:nvSpPr>
      <dsp:spPr>
        <a:xfrm>
          <a:off x="0" y="2207010"/>
          <a:ext cx="3003741" cy="210186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800" kern="1200" smtClean="0"/>
            <a:t>Project Objectives:</a:t>
          </a:r>
          <a:endParaRPr lang="en-NZ" sz="3800" kern="1200"/>
        </a:p>
      </dsp:txBody>
      <dsp:txXfrm>
        <a:off x="102605" y="2309615"/>
        <a:ext cx="2798531" cy="1896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3D994-B026-45F5-AD63-88233AE2666A}">
      <dsp:nvSpPr>
        <dsp:cNvPr id="0" name=""/>
        <dsp:cNvSpPr/>
      </dsp:nvSpPr>
      <dsp:spPr>
        <a:xfrm>
          <a:off x="0" y="3807197"/>
          <a:ext cx="8191498" cy="499692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smtClean="0"/>
            <a:t>Carry out capacity building workshop</a:t>
          </a:r>
          <a:endParaRPr lang="en-NZ" sz="1800" kern="1200"/>
        </a:p>
      </dsp:txBody>
      <dsp:txXfrm>
        <a:off x="0" y="3807197"/>
        <a:ext cx="8191498" cy="499692"/>
      </dsp:txXfrm>
    </dsp:sp>
    <dsp:sp modelId="{B38FD94B-BCA0-4D0C-B757-AD2FED40301B}">
      <dsp:nvSpPr>
        <dsp:cNvPr id="0" name=""/>
        <dsp:cNvSpPr/>
      </dsp:nvSpPr>
      <dsp:spPr>
        <a:xfrm rot="10800000">
          <a:off x="0" y="3046165"/>
          <a:ext cx="8191498" cy="768527"/>
        </a:xfrm>
        <a:prstGeom prst="upArrowCallou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smtClean="0"/>
            <a:t>Generate recommendations for implementation </a:t>
          </a:r>
          <a:endParaRPr lang="en-NZ" sz="1800" kern="1200"/>
        </a:p>
      </dsp:txBody>
      <dsp:txXfrm rot="10800000">
        <a:off x="0" y="3046165"/>
        <a:ext cx="8191498" cy="499366"/>
      </dsp:txXfrm>
    </dsp:sp>
    <dsp:sp modelId="{155CDA59-B978-4F35-B3E1-C6D92B6AFC8B}">
      <dsp:nvSpPr>
        <dsp:cNvPr id="0" name=""/>
        <dsp:cNvSpPr/>
      </dsp:nvSpPr>
      <dsp:spPr>
        <a:xfrm rot="10800000">
          <a:off x="0" y="2285133"/>
          <a:ext cx="8191498" cy="768527"/>
        </a:xfrm>
        <a:prstGeom prst="upArrowCallou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smtClean="0"/>
            <a:t>Identify transferable components useful to  APEC economies  </a:t>
          </a:r>
          <a:endParaRPr lang="en-NZ" sz="1800" kern="1200"/>
        </a:p>
      </dsp:txBody>
      <dsp:txXfrm rot="10800000">
        <a:off x="0" y="2285133"/>
        <a:ext cx="8191498" cy="499366"/>
      </dsp:txXfrm>
    </dsp:sp>
    <dsp:sp modelId="{224307F7-966E-4A60-B053-F881C5DF6AC9}">
      <dsp:nvSpPr>
        <dsp:cNvPr id="0" name=""/>
        <dsp:cNvSpPr/>
      </dsp:nvSpPr>
      <dsp:spPr>
        <a:xfrm rot="10800000">
          <a:off x="0" y="1524101"/>
          <a:ext cx="8191498" cy="768527"/>
        </a:xfrm>
        <a:prstGeom prst="upArrowCallou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smtClean="0"/>
            <a:t>Carry out assessment identifying strengths and weaknesses. </a:t>
          </a:r>
          <a:endParaRPr lang="en-NZ" sz="1800" kern="1200"/>
        </a:p>
      </dsp:txBody>
      <dsp:txXfrm rot="10800000">
        <a:off x="0" y="1524101"/>
        <a:ext cx="8191498" cy="499366"/>
      </dsp:txXfrm>
    </dsp:sp>
    <dsp:sp modelId="{78A2D338-1C89-42A7-AFD6-793B0DC6B6A5}">
      <dsp:nvSpPr>
        <dsp:cNvPr id="0" name=""/>
        <dsp:cNvSpPr/>
      </dsp:nvSpPr>
      <dsp:spPr>
        <a:xfrm rot="10800000">
          <a:off x="0" y="763070"/>
          <a:ext cx="8191498" cy="768527"/>
        </a:xfrm>
        <a:prstGeom prst="upArrowCallou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smtClean="0"/>
            <a:t>Identify relevant test standards and their alignment with each other</a:t>
          </a:r>
          <a:endParaRPr lang="en-NZ" sz="1800" kern="1200"/>
        </a:p>
      </dsp:txBody>
      <dsp:txXfrm rot="10800000">
        <a:off x="0" y="763070"/>
        <a:ext cx="8191498" cy="499366"/>
      </dsp:txXfrm>
    </dsp:sp>
    <dsp:sp modelId="{136799B6-12ED-435A-A2F9-A5FBE39D9BCE}">
      <dsp:nvSpPr>
        <dsp:cNvPr id="0" name=""/>
        <dsp:cNvSpPr/>
      </dsp:nvSpPr>
      <dsp:spPr>
        <a:xfrm rot="10800000">
          <a:off x="0" y="2038"/>
          <a:ext cx="8191498" cy="768527"/>
        </a:xfrm>
        <a:prstGeom prst="upArrowCallou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smtClean="0"/>
            <a:t>Identify existing schemes and develop analysis framework </a:t>
          </a:r>
          <a:endParaRPr lang="en-NZ" sz="1800" kern="1200"/>
        </a:p>
      </dsp:txBody>
      <dsp:txXfrm rot="10800000">
        <a:off x="0" y="2038"/>
        <a:ext cx="8191498" cy="499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5BF7F1-B6E0-4E4F-BAB6-FD2C90CF46DA}" type="datetime1">
              <a:rPr lang="en-NZ" altLang="en-US"/>
              <a:pPr/>
              <a:t>21/03/2014</a:t>
            </a:fld>
            <a:endParaRPr lang="en-N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6E96EB-CF60-468A-AA91-F735F9C2FC2D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3997077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C9FECB-0B03-489B-AFE4-7A486487A852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680435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9" charset="0"/>
        <a:ea typeface="ＭＳ Ｐゴシック" pitchFamily="16" charset="-128"/>
        <a:cs typeface="ＭＳ Ｐゴシック" pitchFamily="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9" charset="0"/>
        <a:ea typeface="ＭＳ Ｐゴシック" pitchFamily="6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9" charset="0"/>
        <a:ea typeface="ＭＳ Ｐゴシック" pitchFamily="6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9" charset="0"/>
        <a:ea typeface="ＭＳ Ｐゴシック" pitchFamily="6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9" charset="0"/>
        <a:ea typeface="ＭＳ Ｐゴシック" pitchFamily="6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ECA Sidebar 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ECA Sidebar 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/>
          <p:cNvCxnSpPr>
            <a:cxnSpLocks noChangeShapeType="1"/>
          </p:cNvCxnSpPr>
          <p:nvPr/>
        </p:nvCxnSpPr>
        <p:spPr bwMode="auto">
          <a:xfrm>
            <a:off x="3243263" y="2590800"/>
            <a:ext cx="5900737" cy="1588"/>
          </a:xfrm>
          <a:prstGeom prst="line">
            <a:avLst/>
          </a:prstGeom>
          <a:noFill/>
          <a:ln w="12700">
            <a:solidFill>
              <a:srgbClr val="2262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9"/>
          <p:cNvCxnSpPr>
            <a:cxnSpLocks noChangeShapeType="1"/>
          </p:cNvCxnSpPr>
          <p:nvPr/>
        </p:nvCxnSpPr>
        <p:spPr bwMode="auto">
          <a:xfrm>
            <a:off x="3243263" y="4267200"/>
            <a:ext cx="5900737" cy="1588"/>
          </a:xfrm>
          <a:prstGeom prst="line">
            <a:avLst/>
          </a:prstGeom>
          <a:noFill/>
          <a:ln w="12700">
            <a:solidFill>
              <a:srgbClr val="2262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0"/>
          <p:cNvCxnSpPr>
            <a:cxnSpLocks noChangeShapeType="1"/>
          </p:cNvCxnSpPr>
          <p:nvPr/>
        </p:nvCxnSpPr>
        <p:spPr bwMode="auto">
          <a:xfrm>
            <a:off x="3243263" y="4630738"/>
            <a:ext cx="5900737" cy="1587"/>
          </a:xfrm>
          <a:prstGeom prst="line">
            <a:avLst/>
          </a:prstGeom>
          <a:noFill/>
          <a:ln w="12700">
            <a:solidFill>
              <a:srgbClr val="2262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276600" y="2708275"/>
            <a:ext cx="3600450" cy="1441450"/>
          </a:xfrm>
        </p:spPr>
        <p:txBody>
          <a:bodyPr anchor="ctr"/>
          <a:lstStyle>
            <a:lvl1pPr>
              <a:defRPr>
                <a:solidFill>
                  <a:srgbClr val="2262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338412"/>
            <a:ext cx="3816350" cy="315231"/>
          </a:xfrm>
        </p:spPr>
        <p:txBody>
          <a:bodyPr/>
          <a:lstStyle>
            <a:lvl1pPr marL="0" indent="0">
              <a:buFont typeface="Arial" pitchFamily="-107" charset="0"/>
              <a:buNone/>
              <a:defRPr sz="1300">
                <a:solidFill>
                  <a:srgbClr val="2262A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314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481013" y="2592388"/>
            <a:ext cx="8662987" cy="1587"/>
          </a:xfrm>
          <a:prstGeom prst="line">
            <a:avLst/>
          </a:prstGeom>
          <a:noFill/>
          <a:ln w="12700">
            <a:solidFill>
              <a:srgbClr val="2262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481013" y="4268788"/>
            <a:ext cx="8662987" cy="1587"/>
          </a:xfrm>
          <a:prstGeom prst="line">
            <a:avLst/>
          </a:prstGeom>
          <a:noFill/>
          <a:ln w="12700">
            <a:solidFill>
              <a:srgbClr val="2262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461963" y="4632325"/>
            <a:ext cx="8682037" cy="1588"/>
          </a:xfrm>
          <a:prstGeom prst="line">
            <a:avLst/>
          </a:prstGeom>
          <a:noFill/>
          <a:ln w="12700">
            <a:solidFill>
              <a:srgbClr val="2262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29" descr="EECA Logo RGB Side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0"/>
          <a:stretch>
            <a:fillRect/>
          </a:stretch>
        </p:blipFill>
        <p:spPr bwMode="auto">
          <a:xfrm>
            <a:off x="420688" y="6180138"/>
            <a:ext cx="10128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80786" y="2708275"/>
            <a:ext cx="6396264" cy="1441450"/>
          </a:xfrm>
        </p:spPr>
        <p:txBody>
          <a:bodyPr anchor="ctr"/>
          <a:lstStyle>
            <a:lvl1pPr>
              <a:defRPr>
                <a:solidFill>
                  <a:srgbClr val="2262A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80786" y="4347483"/>
            <a:ext cx="6612164" cy="278946"/>
          </a:xfrm>
        </p:spPr>
        <p:txBody>
          <a:bodyPr/>
          <a:lstStyle>
            <a:lvl1pPr marL="0" indent="0">
              <a:buFont typeface="Arial" pitchFamily="-107" charset="0"/>
              <a:buNone/>
              <a:defRPr sz="1300">
                <a:solidFill>
                  <a:srgbClr val="2262A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77000" y="6170613"/>
            <a:ext cx="2133600" cy="365125"/>
          </a:xfrm>
        </p:spPr>
        <p:txBody>
          <a:bodyPr anchor="b"/>
          <a:lstStyle>
            <a:lvl1pPr>
              <a:defRPr/>
            </a:lvl1pPr>
          </a:lstStyle>
          <a:p>
            <a:fld id="{B0F07294-281A-408A-A397-6756B62E32A9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3142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EECA Logo RGB Side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0"/>
          <a:stretch>
            <a:fillRect/>
          </a:stretch>
        </p:blipFill>
        <p:spPr bwMode="auto">
          <a:xfrm>
            <a:off x="420688" y="6180138"/>
            <a:ext cx="10128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0786" y="1397001"/>
            <a:ext cx="8191499" cy="43089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0787" y="483961"/>
            <a:ext cx="7907564" cy="4322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77000" y="6170613"/>
            <a:ext cx="2133600" cy="365125"/>
          </a:xfrm>
        </p:spPr>
        <p:txBody>
          <a:bodyPr anchor="b"/>
          <a:lstStyle>
            <a:lvl1pPr>
              <a:defRPr/>
            </a:lvl1pPr>
          </a:lstStyle>
          <a:p>
            <a:fld id="{6A36AEF8-3EF6-4EEC-9279-ABF0069AF2F4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87843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ECA Sidebar 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466975" y="828675"/>
            <a:ext cx="5921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6975" y="2014538"/>
            <a:ext cx="592137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Level 2</a:t>
            </a:r>
          </a:p>
          <a:p>
            <a:pPr lvl="2"/>
            <a:r>
              <a:rPr lang="en-AU" altLang="en-US" smtClean="0"/>
              <a:t>Level 3</a:t>
            </a:r>
          </a:p>
          <a:p>
            <a:pPr lvl="3"/>
            <a:r>
              <a:rPr lang="en-AU" altLang="en-US" smtClean="0"/>
              <a:t>Level 4</a:t>
            </a:r>
          </a:p>
          <a:p>
            <a:pPr lvl="4"/>
            <a:r>
              <a:rPr lang="en-AU" altLang="en-US" smtClean="0"/>
              <a:t>Level 5</a:t>
            </a:r>
          </a:p>
        </p:txBody>
      </p:sp>
      <p:cxnSp>
        <p:nvCxnSpPr>
          <p:cNvPr id="1029" name="Straight Connector 2"/>
          <p:cNvCxnSpPr>
            <a:cxnSpLocks noChangeShapeType="1"/>
          </p:cNvCxnSpPr>
          <p:nvPr/>
        </p:nvCxnSpPr>
        <p:spPr bwMode="auto">
          <a:xfrm>
            <a:off x="2517775" y="1804988"/>
            <a:ext cx="5900738" cy="1587"/>
          </a:xfrm>
          <a:prstGeom prst="line">
            <a:avLst/>
          </a:prstGeom>
          <a:noFill/>
          <a:ln w="12700">
            <a:solidFill>
              <a:srgbClr val="2262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BF9CB71-8428-42B9-A6FE-840C625BD877}" type="slidenum">
              <a:rPr lang="en-NZ" altLang="en-US"/>
              <a:pPr/>
              <a:t>‹#›</a:t>
            </a:fld>
            <a:endParaRPr lang="en-N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762A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762A1"/>
          </a:solidFill>
          <a:latin typeface="Arial" pitchFamily="-107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762A1"/>
          </a:solidFill>
          <a:latin typeface="Arial" pitchFamily="-107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762A1"/>
          </a:solidFill>
          <a:latin typeface="Arial" pitchFamily="-107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762A1"/>
          </a:solidFill>
          <a:latin typeface="Arial" pitchFamily="-107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762A1"/>
          </a:solidFill>
          <a:latin typeface="Arial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762A1"/>
          </a:solidFill>
          <a:latin typeface="Arial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762A1"/>
          </a:solidFill>
          <a:latin typeface="Arial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762A1"/>
          </a:solidFill>
          <a:latin typeface="Arial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762A1"/>
        </a:buClr>
        <a:buSzPct val="160000"/>
        <a:buFont typeface="Arial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.nz/url?sa=i&amp;rct=j&amp;q=&amp;esrc=s&amp;frm=1&amp;source=images&amp;cd=&amp;cad=rja&amp;uact=8&amp;docid=FDw0r5KY_JdPnM&amp;tbnid=2vbtHI-3alzTAM:&amp;ved=0CAYQjRw&amp;url=http://www.aa.co.nz/cars/maintenance/fuel-prices-and-types/petrolwatch-weekly-and-monthly-updates/fuel-running-costs/vehicle-fuel-efficiency/&amp;ei=vo0nU6j0OMydlQWd2IDYCg&amp;psig=AFQjCNGuvDoFAbqmOoFz9y5j3pm7BfsHVw&amp;ust=139518744252307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ensethecar.com/gallery/mazda/cx-5/2012-cx-5/attachment/mazda-cx-5-2012-7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3220720" y="2708275"/>
            <a:ext cx="4022090" cy="1441450"/>
          </a:xfrm>
        </p:spPr>
        <p:txBody>
          <a:bodyPr/>
          <a:lstStyle/>
          <a:p>
            <a:r>
              <a:rPr lang="en-GB" altLang="en-US" sz="2800" dirty="0" smtClean="0">
                <a:ea typeface="ＭＳ Ｐゴシック" pitchFamily="34" charset="-128"/>
              </a:rPr>
              <a:t>APEC Car Fuel Efficiency Labelling Review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3276600" y="4338638"/>
            <a:ext cx="3816350" cy="314325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APEC EGEE&amp;C 43 Meeting – 9 to 11 April 2014</a:t>
            </a:r>
          </a:p>
          <a:p>
            <a:pPr>
              <a:buFont typeface="Arial" pitchFamily="34" charset="0"/>
              <a:buNone/>
            </a:pPr>
            <a:endParaRPr lang="en-GB" altLang="en-US" dirty="0" smtClean="0">
              <a:ea typeface="ＭＳ Ｐゴシック" pitchFamily="34" charset="-128"/>
            </a:endParaRPr>
          </a:p>
        </p:txBody>
      </p:sp>
      <p:pic>
        <p:nvPicPr>
          <p:cNvPr id="7175" name="Picture 7" descr="http://www.aa.co.nz/assets/motoring/owning-a-car/_resampled/SetWidth355-fuelrating-lrg-4.png?m=1331604406?m=133160440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2590797"/>
            <a:ext cx="2072640" cy="20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481013" y="1397000"/>
            <a:ext cx="4310141" cy="4308475"/>
          </a:xfrm>
        </p:spPr>
        <p:txBody>
          <a:bodyPr/>
          <a:lstStyle/>
          <a:p>
            <a:r>
              <a:rPr lang="en-GB" altLang="en-US" sz="2000" dirty="0" smtClean="0">
                <a:ea typeface="ＭＳ Ｐゴシック" pitchFamily="34" charset="-128"/>
              </a:rPr>
              <a:t>Transport represents around 27% of all energy consumption across APEC</a:t>
            </a:r>
          </a:p>
          <a:p>
            <a:r>
              <a:rPr lang="en-GB" altLang="en-US" sz="2000" dirty="0" smtClean="0">
                <a:ea typeface="ＭＳ Ｐゴシック" pitchFamily="34" charset="-128"/>
              </a:rPr>
              <a:t>Significant energy and carbon saving potential</a:t>
            </a:r>
          </a:p>
          <a:p>
            <a:r>
              <a:rPr lang="en-GB" altLang="en-US" sz="2000" dirty="0" smtClean="0">
                <a:ea typeface="ＭＳ Ｐゴシック" pitchFamily="34" charset="-128"/>
              </a:rPr>
              <a:t>Several areas of intervention:</a:t>
            </a:r>
          </a:p>
          <a:p>
            <a:pPr lvl="1"/>
            <a:r>
              <a:rPr lang="en-GB" altLang="en-US" sz="2000" dirty="0" smtClean="0">
                <a:ea typeface="ＭＳ Ｐゴシック" pitchFamily="34" charset="-128"/>
              </a:rPr>
              <a:t>Vehicle purchase</a:t>
            </a:r>
          </a:p>
          <a:p>
            <a:pPr lvl="1"/>
            <a:r>
              <a:rPr lang="en-GB" altLang="en-US" sz="2000" dirty="0" smtClean="0">
                <a:ea typeface="ＭＳ Ｐゴシック" pitchFamily="34" charset="-128"/>
              </a:rPr>
              <a:t>Vehicle maintenance</a:t>
            </a:r>
          </a:p>
          <a:p>
            <a:pPr lvl="1"/>
            <a:r>
              <a:rPr lang="en-GB" altLang="en-US" sz="2000" dirty="0" smtClean="0">
                <a:ea typeface="ＭＳ Ｐゴシック" pitchFamily="34" charset="-128"/>
              </a:rPr>
              <a:t>Driver behaviour</a:t>
            </a:r>
          </a:p>
          <a:p>
            <a:pPr lvl="2"/>
            <a:r>
              <a:rPr lang="en-GB" altLang="en-US" dirty="0" smtClean="0">
                <a:ea typeface="ＭＳ Ｐゴシック" pitchFamily="34" charset="-128"/>
              </a:rPr>
              <a:t>How much they drive (PT, conservation)</a:t>
            </a:r>
          </a:p>
          <a:p>
            <a:pPr lvl="2"/>
            <a:r>
              <a:rPr lang="en-GB" altLang="en-US" dirty="0" smtClean="0">
                <a:ea typeface="ＭＳ Ｐゴシック" pitchFamily="34" charset="-128"/>
              </a:rPr>
              <a:t>How they drive</a:t>
            </a:r>
          </a:p>
          <a:p>
            <a:pPr lvl="1"/>
            <a:r>
              <a:rPr lang="en-GB" altLang="en-US" sz="2000" dirty="0">
                <a:ea typeface="ＭＳ Ｐゴシック" pitchFamily="34" charset="-128"/>
              </a:rPr>
              <a:t>Low rolling resistance tyres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481013" y="484188"/>
            <a:ext cx="7907337" cy="431800"/>
          </a:xfrm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55A35C5D-B613-40FF-A70C-E8CDFD7601B9}" type="slidenum">
              <a:rPr lang="en-NZ" altLang="en-US" sz="1200">
                <a:solidFill>
                  <a:srgbClr val="898989"/>
                </a:solidFill>
              </a:rPr>
              <a:pPr/>
              <a:t>2</a:t>
            </a:fld>
            <a:endParaRPr lang="en-NZ" altLang="en-US" sz="1200">
              <a:solidFill>
                <a:srgbClr val="89898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08" y="684503"/>
            <a:ext cx="4397192" cy="326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29" y="3290154"/>
            <a:ext cx="4814371" cy="337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5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481013" y="1193800"/>
            <a:ext cx="8191500" cy="43084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dirty="0" smtClean="0">
                <a:ea typeface="ＭＳ Ｐゴシック" pitchFamily="34" charset="-128"/>
              </a:rPr>
              <a:t>Large fuel efficiency gains potential</a:t>
            </a:r>
          </a:p>
          <a:p>
            <a:pPr>
              <a:lnSpc>
                <a:spcPct val="150000"/>
              </a:lnSpc>
            </a:pPr>
            <a:r>
              <a:rPr lang="en-GB" altLang="en-US" dirty="0" smtClean="0">
                <a:ea typeface="ＭＳ Ｐゴシック" pitchFamily="34" charset="-128"/>
              </a:rPr>
              <a:t>Most efficient in class is less than half of least efficient</a:t>
            </a:r>
          </a:p>
          <a:p>
            <a:pPr>
              <a:lnSpc>
                <a:spcPct val="150000"/>
              </a:lnSpc>
            </a:pPr>
            <a:r>
              <a:rPr lang="en-GB" altLang="en-US" dirty="0" smtClean="0">
                <a:ea typeface="ＭＳ Ｐゴシック" pitchFamily="34" charset="-128"/>
              </a:rPr>
              <a:t>Large amount of choice – many models under 6L/100km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ea typeface="ＭＳ Ｐゴシック" pitchFamily="34" charset="-128"/>
              </a:rPr>
              <a:t>Small, large, medium, diesel, petrol, station wagon etc. </a:t>
            </a:r>
          </a:p>
          <a:p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481013" y="484188"/>
            <a:ext cx="7907337" cy="431800"/>
          </a:xfrm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Background Continued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21AD93EE-16D3-4D12-B3E1-22B061E0ED64}" type="slidenum">
              <a:rPr lang="en-NZ" altLang="en-US" sz="1200">
                <a:solidFill>
                  <a:srgbClr val="898989"/>
                </a:solidFill>
              </a:rPr>
              <a:pPr/>
              <a:t>3</a:t>
            </a:fld>
            <a:endParaRPr lang="en-NZ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297550"/>
              </p:ext>
            </p:extLst>
          </p:nvPr>
        </p:nvGraphicFramePr>
        <p:xfrm>
          <a:off x="1591310" y="2995612"/>
          <a:ext cx="6668770" cy="386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2013 APEC leaders declaration:</a:t>
            </a:r>
          </a:p>
          <a:p>
            <a:pPr lvl="1"/>
            <a:r>
              <a:rPr lang="en-NZ" dirty="0"/>
              <a:t>reiterates the importance of energy efficiency in transport and the commitment to the energy intensity reduction target of 45% by 2035</a:t>
            </a:r>
          </a:p>
          <a:p>
            <a:pPr lvl="1"/>
            <a:endParaRPr lang="en-NZ" dirty="0"/>
          </a:p>
          <a:p>
            <a:r>
              <a:rPr lang="en-NZ" dirty="0"/>
              <a:t>2011 APEC joint energy and transport ministers declaration</a:t>
            </a:r>
          </a:p>
          <a:p>
            <a:pPr lvl="1"/>
            <a:r>
              <a:rPr lang="en-NZ" dirty="0"/>
              <a:t>We instruct the EWG and the Transportation Working Group (TPT-WG) to collaborate on joint activities …</a:t>
            </a:r>
          </a:p>
          <a:p>
            <a:pPr lvl="1"/>
            <a:endParaRPr lang="en-NZ" dirty="0"/>
          </a:p>
          <a:p>
            <a:r>
              <a:rPr lang="en-NZ" dirty="0"/>
              <a:t>2013 St Petersburg energy ministers declaration</a:t>
            </a:r>
          </a:p>
          <a:p>
            <a:pPr lvl="1"/>
            <a:r>
              <a:rPr lang="en-NZ" dirty="0"/>
              <a:t>affirms that energy efficiency is one of the fastest, most environmentally sound, and cost effective ways to address climate change and energy security while stimulating economic growth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APEC Fit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6AEF8-3EF6-4EEC-9279-ABF0069AF2F4}" type="slidenum">
              <a:rPr lang="en-NZ" altLang="en-US" smtClean="0"/>
              <a:pPr/>
              <a:t>4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26629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Intervention to address information barriers</a:t>
            </a:r>
          </a:p>
          <a:p>
            <a:r>
              <a:rPr lang="en-NZ" dirty="0" smtClean="0"/>
              <a:t>Vehicle Fuel Efficiency  Labelling </a:t>
            </a:r>
          </a:p>
          <a:p>
            <a:pPr lvl="1"/>
            <a:r>
              <a:rPr lang="en-NZ" dirty="0" smtClean="0"/>
              <a:t>used across several APEC economies</a:t>
            </a:r>
          </a:p>
          <a:p>
            <a:endParaRPr lang="en-NZ" dirty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However many economies are yet to implement this type of scheme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Vehicle Labelling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6AEF8-3EF6-4EEC-9279-ABF0069AF2F4}" type="slidenum">
              <a:rPr lang="en-NZ" altLang="en-US" smtClean="0"/>
              <a:pPr/>
              <a:t>5</a:t>
            </a:fld>
            <a:endParaRPr lang="en-NZ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51628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09" y="2384939"/>
            <a:ext cx="1971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36" y="457199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1030" name="Picture 6" descr="consumption lab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06" y="2551628"/>
            <a:ext cx="15240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6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9094" y="1973195"/>
            <a:ext cx="3222156" cy="386457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Holden </a:t>
            </a:r>
            <a:r>
              <a:rPr lang="en-NZ" dirty="0" err="1" smtClean="0"/>
              <a:t>Barina</a:t>
            </a:r>
            <a:r>
              <a:rPr lang="en-NZ" dirty="0" smtClean="0"/>
              <a:t>      7.3 L/100km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6AEF8-3EF6-4EEC-9279-ABF0069AF2F4}" type="slidenum">
              <a:rPr lang="en-NZ" altLang="en-US" smtClean="0"/>
              <a:pPr/>
              <a:t>6</a:t>
            </a:fld>
            <a:endParaRPr lang="en-NZ" altLang="en-US"/>
          </a:p>
        </p:txBody>
      </p:sp>
      <p:pic>
        <p:nvPicPr>
          <p:cNvPr id="1028" name="Picture 4" descr="http://www.sensethecar.com/wp-content/uploads/2011/09/Mazda-CX-5-2012-7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17412" r="5963" b="16040"/>
          <a:stretch/>
        </p:blipFill>
        <p:spPr bwMode="auto">
          <a:xfrm>
            <a:off x="406400" y="3823853"/>
            <a:ext cx="4481736" cy="210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QSEBUUEhIVFBUUFBUUFBYUFRQVFxUUFxQWFhQUFRQYHCggGBwlHBcWITEhJSkrLi4uGB80ODMsNygtLisBCgoKDg0MFQ8PFCwcFBksLCssLCwrKzcrKy4sKywsKzQuLCwsLDcsLCwsODcsNysrKywrKyw3LCwrLCs3KywsK//AABEIAKIBNwMBIgACEQEDEQH/xAAcAAABBAMBAAAAAAAAAAAAAAAAAwQFBgECBwj/xABJEAABAwICBgUJBAgFAwUBAAABAAIDBBESIQUGMUFRcRMiYYGRBxQyQlKSobHBI3KC0RUWM0NTYrLCF5PS4fBUg6I0Y3PT8ST/xAAWAQEBAQAAAAAAAAAAAAAAAAAAAQL/xAAYEQEBAQEBAAAAAAAAAAAAAAAAEQESAv/aAAwDAQACEQMRAD8A7ihCEAhCEAhNZa1oJADnEbbD6nJJirefRj9530AKB8mukMTWY2NxvZchoyLx6zB2kDLdcNSL5ZNpdGwcjl3k2+CT84cdjpD92Kw7nObb4oH9LUNkY17HBzXtDmkbCCLgpVVvR+jGUwPRxysxEl2OYBpJJJPpm2ZOwIqNMxM/aT0zfv1pB8C1BZEKpu1ipv8Aqqc/dEk39Ls0i/WmlH79p5UdUfzQXG6MSpZ1spf4jvw0kg/qasfrXS+3N3U7B82oLriHFF1Sv1spvan/AMmH/SkX670QBInfcbnU/A5jKPbtQXxCox12od1Rc8PNZnHwY1Kxa4UZ2VDG/epqlnxJCC6IVWh1lpXGzaunJ4ecmM+6SVKRVJIu1xd2sfHI3xdYoJVCjfPXDaW/ja6P/wAj1Uo/SQaLyNLR7Q6zfFqB8haRSBwu0gg7CDceIW6AQhCAQhCAQhCAQhCAQhCAQhCAQhCAQhCAQhCAQhRWsummUdO+V20CzR7TtwQKveBc8LlbR5Acs+e9Q2jqwyU0TnelIyMntLmgv+GJSfSINat5u4tF3Mjc5gOwvzt8rfiK4DpLXGrkJMtZIL52a/omjsDWWy53XfXSfaNP8rh33aR8nLz/AOUzQIpquRpb1X/aRG21jyThv/KcTbdg4q4I91SXm7yX5i+Il28cVPjSjRssOSqPSZH/AJwTfzk8VU12Ki0O18bHulPWa11gBlcXtcp03QkW98h72j6KP1aqC6jgP/tNHgLfRSeNGWRoiH+c/i/JZ/RUHB3vuWuNHSKUB0RB7Lvfd+a5dpKW0srRuklHg9ymfKDpx7XNgjeW5Y5C0kE3JDW3HIkjtCpgnJGZuTe5O8nelXEvHWYXA8/kVfodX4nMaccly0G4LbZi+9q5T01wupar1WOjhN72YGHmwlh+LUqehNqw0+jM4fea0/KyjZNVJGHFE+PF7QxRu8W3+as+JGJKlVpmltKUmySZzR7RFQ0jtJu4DvCk9FeVEA//ANEFjvkpThN95dE42Pe48lJYkw0joeGf9pGC72h1Xe8Nvei1cNC6dp6m7qaZr3Wu4RkRTDtfC6wdzIaMsrqdp9JO2EdJbbhBbIBxdEc+8bVwfSWpsjDjp3lxabtzwStPFrxYX8E80T5QqmncI6xhnaw7T9nUR7cw7K/wJ9pRqu+U1SyQXa4HjxHMbQllRNCaxwVYxwydIRtsRHUR/eabBw525uVjptJuAuftWjIuaLPb2PjOYRUwhJU9Q2QXY4Edn1G5KoBCEIBCEIBCEIBCEIBCEIBCEIBCEIMErlWuejamvkLWytETXOwl+WROVmsGy1hmbq862aQdHG1kZb0kzi1uI4W2DHPcSbHKw3cdo2rih17rC8NjEN3EBrWscSSTYAEu4oOq6OaY2xRm32UbRlfMhuAHwDvEJ+KhVqlrJGsaJHNdIQC8tFgX2F8I4buQSza8/wDAQqidln9E8HD49X+5MtZ9WYtJ0/RvIbIy7opLYsJORBG9psLjsB3Ji6rJBHEHx3Jen0kRZzTbf4oOZVfku0gx+ARNc0m3SNkaWDtINn2/Cm8vkqrwchEeRl+sS7XDrGPXZ3tP0P5p0zTsJ9odw+hRXNdA6ErKanjikp3uLMVyx0diC5xH7RzTsKfkSjbTSjm6n+kq6A3S0B9e3NrvySja2E/vG95t80SOcunI2xSD8Id/SStfOx7Ew/7E/wA8C6YHxnY9p/ECsOo2O9Vp7gVCPNeuWj5XVb3tjke1+EgiKYYQGhuElzAL5brqvPaWekC3mCPmvV7tFx/w2e438kk/RUZ9Qd2XyRXlESjiPFdE1Crx5sWH1ZS1uzPGGuHxLl1tursDgcUd+s/a5/tu3Yk1m1MpHbYGd7GH+oFVNxW7IU8/UuDcHN+6Q3+kBNnamtHoySjnLM74GSyJyikJ7Lqk/wBWplHIM/va5N36sVA9Gqd+JsR+UQROUBHp8GpljAHRwsc6SS+xzbYhyGzmDwVV0/pSSopzK5rWtuOibhBeGk5F0hzueAsM96tdNqHUQtkbHO0iUESY4Q8uBBBGLpBxO7emv6o1sbQGOheGjDhkZk5oFrEDGiw88m+q0D6MVkp+2c52DDI9hawG2xjhcki+d9yla7WbzWVnSOIDrhku9pGeCUD0mns+BF1y3S2qs7HOkMYa4km0QldbPYLs2c1CzVsrrNJc9rdzg+wPHLYjT0lo/S0U7WyRvwOIviYQQexwGRUzBpgsynGW6RmbTzG0LzBoXWZ9O68b8OebS67TzGX5rrupWs3njXOY6z47B7DmGh17Fp3g2Ph4wdYilDhdpBB2EG4W6pk0XSsLHsu13pBjnx4uZYRdOWyzMLC2SRrGbWFrHtcLWsSW4wOTsuWSC1IUS3TPFvzH0Sh00zLJ2bg3IA2v6xz2IJJC0jma70XA8jdboBCEIBCEIBCEIBCEIOP+XGvlhqKSSNwGBswAOYLntwONuxjneKrHk90MXHzh42XbFfjsc/5gd/YpfyvjznScdPhIETA57wRm14acNubTbn2FWXVyFrYw0AANAAA3ADIKm6cU1JcnI3BGZItawOQ5kp43RuzjfL6/BbumaDlcu4N29+7xW2Oc+iGM7XkuPw2IhT9FJmdH2uOBPx631t3JQ+c/xme4kJKyoYes1kgIt1bg5XPyv4IGdXEWpkZiN6lf0ix+RBaeDvzUbUs4INPOTxR50eKQwowoHHnR4rArHDYUhgRgQO2aWlGyR45OKcM1hnH7099j81FliwWIJiHWmZt7uBGLPqA5GxJy5pGbXioPoU73W2ujbC4dg+0mafgokR+lz/tCIJZIyTG9zCduFxbfnbagsujdc3GMungMZBya8tjc4De0Nc8O8U8ZrlAfSZIOWE/UKk1T3yOxSPc8jIFxLrDgL7Ei5iK6IzWilPrlvNjvpdLs0vTO2Tx95w/1WXMS1a2QdXYY3ei9jvuuafkUnU02RXKit21D2+i9w5OI+SCc1gp73AWNWdBiMXtmc1C+fS+248zi+af0usU7N7TzYPpZBbBo9rnODmg9VpzAO9wO3kEpFo1rL4GNbfbhaG38FX4tcJA4YomHIjLE3e3tKdw66sO2HPg2QE7txA4hSrEy2A7k6hjfuJURFrhDuilvwAYf7lIRafc70aZ/4nNb+aqH4a7eAe5JyRg7WpIaXk30/hID/asHSzT6THs5i48Qg1fTb2kX7wUCvnj4uH83W+IzWHTA5tII7FHV9S4OYcbmsuWvw4NriMLiXNOQNxlb0rnIIJ2l1lYcpGlh4jMfmFNQzNeLtcHDiDcKjVVISL9LLiJsABD8epf4qm1evUuj3gzMDmOlmjx05II6J+G0kT8iSDf0lB25Cr2qmtkNc0hjvtGZPYQWuaRtDo3dZh7D3EqwoBCEIBN9IVrIInSyuDWMF3E8PqTsA3pwuV+XGscDSRgkNd0z3C+Rc3ogwkb7YneKCB0jpYVdW+fDhxkADfhaA1uI8bBWHRWJ2QNhvdv5DtXPtHT7FZJtNingL3HC1ozI2ng1o3uK0i4y6SjhbbeNoG3mSqlpTylwRkgStJ4MDpT7w6vxXKNP6xzVbiCS2PdGDl2F59c9p7rKKZT8fh+ayrqjfKtCTn047eiit8H3Uxo3XWnqDhbUNxG1mvvGSd1sVgTyXFBG3/jmrD6bh4FB6Cldf0h+a1XI9V9c5aQhkuKWDYWk3cwcY3H+k5ctq65SyMljbLE4PjeLtcPkeHC24qowGpVsSXihuncVOgY9AjoFLNgWwgRUMadY6BTfQLHm6CBEPWd3fVaup1Min67uTfqsmlQQLqdJup1POpEk6kQQJgWhgU66kWho0EGYFoadThpFqaRBBmnWOgU0aTsWPNkEL0HWHI/MJzTUmM2vYbyncsOfd8z/ALJrpOuZTQOllOFjeG1zjsa0byUEzFPDAMhc2z2X5knIKu6T8psEZIbI0nhGHSn3sm/Fct09rFNWOIJwRXyjBy25Fx9c8+6yimxAdt8h28lB1EeVxt9k1v8A44v9andFeUunlIaXtudzrxnPhi6pPYCuNHRktrmCS3Ho5APHDZM3Rg7PzCD03S1UcucbsLt4OR7xvCJ5Bm14GYsRtBG/uXn7V7WmakcGlznxgjq3N29sZ3W4bOW1ds0FpuOtgALxci8b9l91+wg5EKjX9JOheWydJ0IbdksUZmkDr2wyx+kQB6wBvYXsQcXMNb9JxuY5oe9zvOqh+J8b4+o9sdnBrh1buxG25dIlnwkg5EGxTOp0qCLOs4fzAH4FA+1HmifX1UrAx5PRTslaBch8bRIA7bYjDccV1hrri42HNcV0frAKckxxxDF6Vm4b+7ZdE1H1l88Y9uAMMOAWBuC1wNt2XolNFnQhCgFyPy7AdJR8cNT4XgXXFS/KxobzjR7ngdenPSj7myUcsPW/CEHFdGtLpGtG1xA/3UZr1pAvm6Bn7ODq85Ldcnl6PceKs2p0Q84L3DKOJ7/Cw+RKpemaGaL/ANRG5j3SSYsQNi9pvIGu2OsXi9idoV0J6C0O+plEUdhkXOc42axg9KR53NHxyVjn0jRUJwQRNqJhtmnaHZ8WRnqxDhkXcVYNRNENGjnOcwnzrEHOBs5rGOLY7d4c7PLPeq9X+TmUBz4p43tGbjKHRnmSMVz4ILdX6Z6Oh84w4h0TXNY4NIxSYcOIbLXcqVDNSV3VMbaSfc5gwwuPB8YyH3m2PEWCt+lYWyULqVrLYYGNExd1C6MMIvlsJG3nwVc0T5N3OLXzTtDcnYYbuJG3KQ2w87FBT9IUL4pHRSNwvYbEdvPeCMwe1XLySaeMdQaOQ3jnvgvsbKBfLscBbmAnnlT0OGMgnazAP2HG7Q0uZe+eVnC59oLnrJ3RSMlZk5jmvb95pDh8QoPSBpyL2OY+W4/84FaedyN3g82g/S6kGvDg2Qei5oJ7ARdp7rnx7ES0AdmCqGLdLOG1jTyuPqlW6XbvjI5Ov8wh2iTx+C1OiHcQgXbpWLeHjmB9ClG6QhPr+LXD6JkdEP7Pitf0U/gPFA/jnjLnWe31d4G5OWtB2EHkbqCbo193dXeB/wCIP1Wr9Gv9n5IJ50K0MKgxSTN2YxycR8itw6oHrP78/mgljCtegUe2rqBtF+bB9AlW6RlG2MHucEDowLUwJNulDviPcf8AZKN0kzeHDuH5oNegWDTdicsqoz6477j5pcMvsz5IIXzK7zw6o+Z+oXFfKLpvzqtdGw/Y05MbQNhcDaR/ech2AcSu36equgo6mcbWRyub95rS1vxA8V5ppx1SeJt+aCQ0Not1TLgaQxjRikeRkxg2uI3k7AN571OQ61Q0cjW0kALWkdJK6zpZG+t1/V7A2wHap7U3VxkujHY8bTUOJxtyIwOLWdhGRNj7R2KFrvJ6+IX85jLLgEuY5hsTbIXIJ7LhBZ9ddLzU1O2SEkO6RrSbuyaWk7j/ACgd6rVNpim0j9nVtEcxybOxoDwd2MAASt4gi4F7X2q16wwec0z4ntETLsMcrWukJIN9mV7i/justIdWKam6OY4XdE0PbI7qsb1ReQtvtuL9Ymx2WQcw03op9NM+GUWcw7thB9FzTvaQpnyfaVMc3QE5PuWfyyAXy+8Ae8BTnlHjjmp4amORspD+jc5vsvaXtB5Fpt94rn9POY5WSDaxzX+64H6KC/a76cnjMb434Qbse0taesM2nMX2Yht3BQVHp2ok2hhG8k4fhmp3X6iNnBovcNeAOdsu66oMUB3nARsxAtv3lUWiDS2M239l7HjYkLpnkVqC6qnG7oWk8w8AfMri8bGtewxvLyXWItmAcje3Ndj8grCZ6t3sxwj3nSH+xB2VCEKAWsjA4EOAIIIIOYIORBWywSgpE/k8jZ0hpnYDJG+PC+5AxcHbcslR/L5o3o49HljWtYwTRkMAa0OIid1QMgDhcu1PnA3qk+VSgbW6PfG2xljImi2ZuaCC0drmlwHaQgp3kxqxi0fiP2bo5oS0+j0rXOw3bsucrc1Ma20M7dKdC1jRRzwiUHDhDJGdUsa4by7AbHc422WXMNSNLtYXU8riwOeJIZP4U7cgewHIdi61pXSTnRiSocCQGg2FmtxEAZX4nvVEY6CQUzWGmdcOAwlxFgMw64FxY/K97LmetmmqqCQ0wkMUbQMHR9UvaRkS/wBLbcWBAyVqkFNFWOqRWzuLrhzHMY4Fu6O4I6o3ADJTGsGgqavp45XksAbjbICGkMcASHX3diDmjqmU6N+2fI/FMxrA9znYbB7jYOOQth2cQq9UeiLm3/5/upvWGuZI9sUP7GEFrT7bj6b7dtgB2BWTUY0ED2T1LXyzsN2NcB0UZvk4N9d2zM5DcLi6g6boqsdHS0glinaZI4I23jIvI5jQGk+qSb+lZTP6Nf8AwJBfbYsB+DrqGl15ppTG54LjG/pGXv1X4XMxWvmbOdt4p4NfouKB2aF38KfuLvo5AoXexUeMv+pNP1+i4/JH6/xcfkgeeYn2an3p/kHKEk1hpGuLXVErXA2LXGpDgeBacx3qQPlBi4pKXX2B3pNDuYB+aCNdrXQtvescL7bmbbYDeOwLVmuVCfRrr8i8/wBqkBrzANjGjkGhKDyhxjigZfrLS7qx3un6xpJ2ttG3bpAD7waPnGpP/ESLt8Vq7yhxII1ut9EdmkWn/L/+tOo9YKc7Ky/JrT8o04/xDj4/FY/xFj/4UGBpmI7Kk/5Y/wBCRh1lpn+hWsdyDT8gnH+IjFj/ABGZwQZZpeM7Khp/7RPySR1kga7D53BcOALS2xGdjcYsih3lIb7PxUVpTW2kqDeopIZjxkjjefeIugW17ro36IqmxyMeeit1XtJycL3F9uRXAoBePkT9F16j0po2ml6WKiYH2cLue94s7aMD3Ftu7JVjXfS1LVWdDSsgkv1nRgNDxY5OY2wvf1tqCLrdKzs0dT9DNJGwF7XiN5b1muOZLc9haVJao6YqauVsUj+kY1vSOLgA5hbbD122Obrbe07lDavVsbMdPUZQy+ta/RyWsJLcCMj2Lpmr2hIKCkkfGTLdpkc/Il4a0lobbdttzVC+B0rGRObDG4EOcwuaLRA+k1tyS24PgNmwU7XyodB0gcHvbJGY4H3sAHl2NmG4tYW3G+XakqerY+p84eyYvxBwAcWhthYNu0A2tlbLLbe5V06aGai6WoawMBcbvAIa5pIDhffy4oOe6XjMOiomO2ySssOyKM4j7xsq/Hq/UyQOnZTTOha1xMojd0YAuHde1jaxvbZZSGsmlPPJwGDDGwCOJvBu9x7XHM9yuWidc56emZTxkCNjMAbYWIIzvzJJPNQWjSdAx2ElzQ5rA25tu71U9L4GXxTx972fUqls0A0/vAPwX+qm9EasUpcOmkmI3iMxs+bXK0T+idUa+rjbJTgdE++CQyMa0gEi4td1rg7l1rUHVIaOgIL+kmlwmZ9yWktvhay/qjEczmbk9gW1QqYG00cNOC1kTAxoJubDid5VhBUGUIQgEyrHkbE9WCEFL0tVPF9qpmk69w3n4rsUlKx21oPco6s0RT260bT2WGaDzVrDozG8yRixJu5uy53kdqxovW+op2dC8Mniy+ynbe1tljtG63BegZNA0p208fgmkmpdBJ6VHE7m1Bxd2usF8Q0fHitbOeYt2k+hisofTGs89S0RkhkY2QwtwMy2ZDb3rvv6gaO/6Kn91Kx6nUUfo0cA5RtQecKelO22aeMhk3NPgV6Nj0LTN2U8Q/A38ku2hiGyKMcmtQeeIIZfZd4FOhFL7J+K9ACnZ7DPdCz0LfZb4BB5/wCil9g+Cwaeb2D4Fegujb7LfAI6Nvst8Ag8/Cjm9l3gVt5nN7LvAr0BgHst8AjCPZHgEHn40c3su8Ctf0fN7LvAr0HhHAeAWbDgPAIPPn6Nm9h3gfyQNGT+w7wP5L0HYcB4BGXAeCDz+3Rs/sP90/ktxo6o/hv90rvuXALN+wIOBfoyf+G/3Sg6MqP4T/dK77fsCL9gQefzoup/hP8AdK0Oiqn+E/3SvQd+wLN+wIPOk+h6k/un+6UxfoefZ0T7/dK9MX7B4LGXAeCDy7Po2UDrRuH4St9G6w1FL1WS2adsbwHMPHqO2dy9P2B9UHuWwp2ja1o7kHnFmv0o9GCjB4tp237uta6YV+kauudeV0kltgtZreTQLBenugbuDfCy1OW5B5qotDTN2RPJO/C78k/ZoWpP7l/ulehwRwC2Dx7IQcAh1bqj+5d4KXoNT6okdQhduikZvbZPY2NOyyCnao6BmhsXFXVgWQFlAIQhAIQhAnNJhF1FSPJNyn9bnYX7UykjsUGrWXKcBuWzJaRt29ycT7gO9A2cBe1itiQAtwk3sJQIvbvGxakJYMyWmFAmhPGQCwy3LboW8PmgYoT7om8Pmjom8EDFCf8ARD2UdGOHyQMEWT/oxw+Sz0Y4fJAwssWUhgHBGAcAgj0KQwdgRh7Agj7IUhh7AjDyQR9lmyf4eXgshqCPIWCnFUMxySbG5hAB2H6pSQXF1qYTdKMbuQaRt7EPsckoRtCSw2KBEBbBq3kbmVtANvJAlhPBbxPIPBKkrQoJGGXEO1KKNieWm4UkEAhZQgEIQgYyZklYeEphWcKBGMZrZxW2FbWQJtF1qHFLhq1whAnJsSeFLlqyxiDICCt7IwoNFhKYVnCgSQlcKLIErIslbIsgSwowJWyLIE8CMCUsiyDTAjCtrIsg1WCt7LFkCFQzYkg1PC26SwIE3nghgvtSgC2a0IEb2K2bsSmALBCBuWrdjMkoGJTAgalqzhS/RrOBAgGJ+zYOSb4E5CDKEIQCEIQN1kIQgw5CEIBCEIBbhCEAhCEAhCEAhCEAhCEAhCEAhCEAhCEAhCEGFq9ZQg0CyhCAQhCDZq2chCDCFlCACVQhAIQhB//Z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8" descr="data:image/jpeg;base64,/9j/4AAQSkZJRgABAQAAAQABAAD/2wCEAAkGBxQSEBUUEhIVFBUUFBUUFBYUFRQVFxUUFxQWFhQUFRQYHCggGBwlHBcWITEhJSkrLi4uGB80ODMsNygtLisBCgoKDg0MFQ8PFCwcFBksLCssLCwrKzcrKy4sKywsKzQuLCwsLDcsLCwsODcsNysrKywrKyw3LCwrLCs3KywsK//AABEIAKIBNwMBIgACEQEDEQH/xAAcAAABBAMBAAAAAAAAAAAAAAAAAwQFBgECBwj/xABJEAABAwICBgUJBAgFAwUBAAABAAIDBBESIQUGMUFRcRMiYYGRBxQyQlKSobHBI3KC0RUWM0NTYrLCF5PS4fBUg6I0Y3PT8ST/xAAWAQEBAQAAAAAAAAAAAAAAAAAAAQL/xAAYEQEBAQEBAAAAAAAAAAAAAAAAEQESAv/aAAwDAQACEQMRAD8A7ihCEAhCEAhNZa1oJADnEbbD6nJJirefRj9530AKB8mukMTWY2NxvZchoyLx6zB2kDLdcNSL5ZNpdGwcjl3k2+CT84cdjpD92Kw7nObb4oH9LUNkY17HBzXtDmkbCCLgpVVvR+jGUwPRxysxEl2OYBpJJJPpm2ZOwIqNMxM/aT0zfv1pB8C1BZEKpu1ipv8Aqqc/dEk39Ls0i/WmlH79p5UdUfzQXG6MSpZ1spf4jvw0kg/qasfrXS+3N3U7B82oLriHFF1Sv1spvan/AMmH/SkX670QBInfcbnU/A5jKPbtQXxCox12od1Rc8PNZnHwY1Kxa4UZ2VDG/epqlnxJCC6IVWh1lpXGzaunJ4ecmM+6SVKRVJIu1xd2sfHI3xdYoJVCjfPXDaW/ja6P/wAj1Uo/SQaLyNLR7Q6zfFqB8haRSBwu0gg7CDceIW6AQhCAQhCAQhCAQhCAQhCAQhCAQhCAQhCAQhCAQhRWsummUdO+V20CzR7TtwQKveBc8LlbR5Acs+e9Q2jqwyU0TnelIyMntLmgv+GJSfSINat5u4tF3Mjc5gOwvzt8rfiK4DpLXGrkJMtZIL52a/omjsDWWy53XfXSfaNP8rh33aR8nLz/AOUzQIpquRpb1X/aRG21jyThv/KcTbdg4q4I91SXm7yX5i+Il28cVPjSjRssOSqPSZH/AJwTfzk8VU12Ki0O18bHulPWa11gBlcXtcp03QkW98h72j6KP1aqC6jgP/tNHgLfRSeNGWRoiH+c/i/JZ/RUHB3vuWuNHSKUB0RB7Lvfd+a5dpKW0srRuklHg9ymfKDpx7XNgjeW5Y5C0kE3JDW3HIkjtCpgnJGZuTe5O8nelXEvHWYXA8/kVfodX4nMaccly0G4LbZi+9q5T01wupar1WOjhN72YGHmwlh+LUqehNqw0+jM4fea0/KyjZNVJGHFE+PF7QxRu8W3+as+JGJKlVpmltKUmySZzR7RFQ0jtJu4DvCk9FeVEA//ANEFjvkpThN95dE42Pe48lJYkw0joeGf9pGC72h1Xe8Nvei1cNC6dp6m7qaZr3Wu4RkRTDtfC6wdzIaMsrqdp9JO2EdJbbhBbIBxdEc+8bVwfSWpsjDjp3lxabtzwStPFrxYX8E80T5QqmncI6xhnaw7T9nUR7cw7K/wJ9pRqu+U1SyQXa4HjxHMbQllRNCaxwVYxwydIRtsRHUR/eabBw525uVjptJuAuftWjIuaLPb2PjOYRUwhJU9Q2QXY4Edn1G5KoBCEIBCEIBCEIBCEIBCEIBCEIBCEIMErlWuejamvkLWytETXOwl+WROVmsGy1hmbq862aQdHG1kZb0kzi1uI4W2DHPcSbHKw3cdo2rih17rC8NjEN3EBrWscSSTYAEu4oOq6OaY2xRm32UbRlfMhuAHwDvEJ+KhVqlrJGsaJHNdIQC8tFgX2F8I4buQSza8/wDAQqidln9E8HD49X+5MtZ9WYtJ0/RvIbIy7opLYsJORBG9psLjsB3Ji6rJBHEHx3Jen0kRZzTbf4oOZVfku0gx+ARNc0m3SNkaWDtINn2/Cm8vkqrwchEeRl+sS7XDrGPXZ3tP0P5p0zTsJ9odw+hRXNdA6ErKanjikp3uLMVyx0diC5xH7RzTsKfkSjbTSjm6n+kq6A3S0B9e3NrvySja2E/vG95t80SOcunI2xSD8Id/SStfOx7Ew/7E/wA8C6YHxnY9p/ECsOo2O9Vp7gVCPNeuWj5XVb3tjke1+EgiKYYQGhuElzAL5brqvPaWekC3mCPmvV7tFx/w2e438kk/RUZ9Qd2XyRXlESjiPFdE1Crx5sWH1ZS1uzPGGuHxLl1tursDgcUd+s/a5/tu3Yk1m1MpHbYGd7GH+oFVNxW7IU8/UuDcHN+6Q3+kBNnamtHoySjnLM74GSyJyikJ7Lqk/wBWplHIM/va5N36sVA9Gqd+JsR+UQROUBHp8GpljAHRwsc6SS+xzbYhyGzmDwVV0/pSSopzK5rWtuOibhBeGk5F0hzueAsM96tdNqHUQtkbHO0iUESY4Q8uBBBGLpBxO7emv6o1sbQGOheGjDhkZk5oFrEDGiw88m+q0D6MVkp+2c52DDI9hawG2xjhcki+d9yla7WbzWVnSOIDrhku9pGeCUD0mns+BF1y3S2qs7HOkMYa4km0QldbPYLs2c1CzVsrrNJc9rdzg+wPHLYjT0lo/S0U7WyRvwOIviYQQexwGRUzBpgsynGW6RmbTzG0LzBoXWZ9O68b8OebS67TzGX5rrupWs3njXOY6z47B7DmGh17Fp3g2Ph4wdYilDhdpBB2EG4W6pk0XSsLHsu13pBjnx4uZYRdOWyzMLC2SRrGbWFrHtcLWsSW4wOTsuWSC1IUS3TPFvzH0Sh00zLJ2bg3IA2v6xz2IJJC0jma70XA8jdboBCEIBCEIBCEIBCEIOP+XGvlhqKSSNwGBswAOYLntwONuxjneKrHk90MXHzh42XbFfjsc/5gd/YpfyvjznScdPhIETA57wRm14acNubTbn2FWXVyFrYw0AANAAA3ADIKm6cU1JcnI3BGZItawOQ5kp43RuzjfL6/BbumaDlcu4N29+7xW2Oc+iGM7XkuPw2IhT9FJmdH2uOBPx631t3JQ+c/xme4kJKyoYes1kgIt1bg5XPyv4IGdXEWpkZiN6lf0ix+RBaeDvzUbUs4INPOTxR50eKQwowoHHnR4rArHDYUhgRgQO2aWlGyR45OKcM1hnH7099j81FliwWIJiHWmZt7uBGLPqA5GxJy5pGbXioPoU73W2ujbC4dg+0mafgokR+lz/tCIJZIyTG9zCduFxbfnbagsujdc3GMungMZBya8tjc4De0Nc8O8U8ZrlAfSZIOWE/UKk1T3yOxSPc8jIFxLrDgL7Ei5iK6IzWilPrlvNjvpdLs0vTO2Tx95w/1WXMS1a2QdXYY3ei9jvuuafkUnU02RXKit21D2+i9w5OI+SCc1gp73AWNWdBiMXtmc1C+fS+248zi+af0usU7N7TzYPpZBbBo9rnODmg9VpzAO9wO3kEpFo1rL4GNbfbhaG38FX4tcJA4YomHIjLE3e3tKdw66sO2HPg2QE7txA4hSrEy2A7k6hjfuJURFrhDuilvwAYf7lIRafc70aZ/4nNb+aqH4a7eAe5JyRg7WpIaXk30/hID/asHSzT6THs5i48Qg1fTb2kX7wUCvnj4uH83W+IzWHTA5tII7FHV9S4OYcbmsuWvw4NriMLiXNOQNxlb0rnIIJ2l1lYcpGlh4jMfmFNQzNeLtcHDiDcKjVVISL9LLiJsABD8epf4qm1evUuj3gzMDmOlmjx05II6J+G0kT8iSDf0lB25Cr2qmtkNc0hjvtGZPYQWuaRtDo3dZh7D3EqwoBCEIBN9IVrIInSyuDWMF3E8PqTsA3pwuV+XGscDSRgkNd0z3C+Rc3ogwkb7YneKCB0jpYVdW+fDhxkADfhaA1uI8bBWHRWJ2QNhvdv5DtXPtHT7FZJtNingL3HC1ozI2ng1o3uK0i4y6SjhbbeNoG3mSqlpTylwRkgStJ4MDpT7w6vxXKNP6xzVbiCS2PdGDl2F59c9p7rKKZT8fh+ayrqjfKtCTn047eiit8H3Uxo3XWnqDhbUNxG1mvvGSd1sVgTyXFBG3/jmrD6bh4FB6Cldf0h+a1XI9V9c5aQhkuKWDYWk3cwcY3H+k5ctq65SyMljbLE4PjeLtcPkeHC24qowGpVsSXihuncVOgY9AjoFLNgWwgRUMadY6BTfQLHm6CBEPWd3fVaup1Min67uTfqsmlQQLqdJup1POpEk6kQQJgWhgU66kWho0EGYFoadThpFqaRBBmnWOgU0aTsWPNkEL0HWHI/MJzTUmM2vYbyncsOfd8z/ALJrpOuZTQOllOFjeG1zjsa0byUEzFPDAMhc2z2X5knIKu6T8psEZIbI0nhGHSn3sm/Fct09rFNWOIJwRXyjBy25Fx9c8+6yimxAdt8h28lB1EeVxt9k1v8A44v9andFeUunlIaXtudzrxnPhi6pPYCuNHRktrmCS3Ho5APHDZM3Rg7PzCD03S1UcucbsLt4OR7xvCJ5Bm14GYsRtBG/uXn7V7WmakcGlznxgjq3N29sZ3W4bOW1ds0FpuOtgALxci8b9l91+wg5EKjX9JOheWydJ0IbdksUZmkDr2wyx+kQB6wBvYXsQcXMNb9JxuY5oe9zvOqh+J8b4+o9sdnBrh1buxG25dIlnwkg5EGxTOp0qCLOs4fzAH4FA+1HmifX1UrAx5PRTslaBch8bRIA7bYjDccV1hrri42HNcV0frAKckxxxDF6Vm4b+7ZdE1H1l88Y9uAMMOAWBuC1wNt2XolNFnQhCgFyPy7AdJR8cNT4XgXXFS/KxobzjR7ngdenPSj7myUcsPW/CEHFdGtLpGtG1xA/3UZr1pAvm6Bn7ODq85Ldcnl6PceKs2p0Q84L3DKOJ7/Cw+RKpemaGaL/ANRG5j3SSYsQNi9pvIGu2OsXi9idoV0J6C0O+plEUdhkXOc42axg9KR53NHxyVjn0jRUJwQRNqJhtmnaHZ8WRnqxDhkXcVYNRNENGjnOcwnzrEHOBs5rGOLY7d4c7PLPeq9X+TmUBz4p43tGbjKHRnmSMVz4ILdX6Z6Oh84w4h0TXNY4NIxSYcOIbLXcqVDNSV3VMbaSfc5gwwuPB8YyH3m2PEWCt+lYWyULqVrLYYGNExd1C6MMIvlsJG3nwVc0T5N3OLXzTtDcnYYbuJG3KQ2w87FBT9IUL4pHRSNwvYbEdvPeCMwe1XLySaeMdQaOQ3jnvgvsbKBfLscBbmAnnlT0OGMgnazAP2HG7Q0uZe+eVnC59oLnrJ3RSMlZk5jmvb95pDh8QoPSBpyL2OY+W4/84FaedyN3g82g/S6kGvDg2Qei5oJ7ARdp7rnx7ES0AdmCqGLdLOG1jTyuPqlW6XbvjI5Ov8wh2iTx+C1OiHcQgXbpWLeHjmB9ClG6QhPr+LXD6JkdEP7Pitf0U/gPFA/jnjLnWe31d4G5OWtB2EHkbqCbo193dXeB/wCIP1Wr9Gv9n5IJ50K0MKgxSTN2YxycR8itw6oHrP78/mgljCtegUe2rqBtF+bB9AlW6RlG2MHucEDowLUwJNulDviPcf8AZKN0kzeHDuH5oNegWDTdicsqoz6477j5pcMvsz5IIXzK7zw6o+Z+oXFfKLpvzqtdGw/Y05MbQNhcDaR/ech2AcSu36equgo6mcbWRyub95rS1vxA8V5ppx1SeJt+aCQ0Not1TLgaQxjRikeRkxg2uI3k7AN571OQ61Q0cjW0kALWkdJK6zpZG+t1/V7A2wHap7U3VxkujHY8bTUOJxtyIwOLWdhGRNj7R2KFrvJ6+IX85jLLgEuY5hsTbIXIJ7LhBZ9ddLzU1O2SEkO6RrSbuyaWk7j/ACgd6rVNpim0j9nVtEcxybOxoDwd2MAASt4gi4F7X2q16wwec0z4ntETLsMcrWukJIN9mV7i/justIdWKam6OY4XdE0PbI7qsb1ReQtvtuL9Ymx2WQcw03op9NM+GUWcw7thB9FzTvaQpnyfaVMc3QE5PuWfyyAXy+8Ae8BTnlHjjmp4amORspD+jc5vsvaXtB5Fpt94rn9POY5WSDaxzX+64H6KC/a76cnjMb434Qbse0taesM2nMX2Yht3BQVHp2ok2hhG8k4fhmp3X6iNnBovcNeAOdsu66oMUB3nARsxAtv3lUWiDS2M239l7HjYkLpnkVqC6qnG7oWk8w8AfMri8bGtewxvLyXWItmAcje3Ndj8grCZ6t3sxwj3nSH+xB2VCEKAWsjA4EOAIIIIOYIORBWywSgpE/k8jZ0hpnYDJG+PC+5AxcHbcslR/L5o3o49HljWtYwTRkMAa0OIid1QMgDhcu1PnA3qk+VSgbW6PfG2xljImi2ZuaCC0drmlwHaQgp3kxqxi0fiP2bo5oS0+j0rXOw3bsucrc1Ma20M7dKdC1jRRzwiUHDhDJGdUsa4by7AbHc422WXMNSNLtYXU8riwOeJIZP4U7cgewHIdi61pXSTnRiSocCQGg2FmtxEAZX4nvVEY6CQUzWGmdcOAwlxFgMw64FxY/K97LmetmmqqCQ0wkMUbQMHR9UvaRkS/wBLbcWBAyVqkFNFWOqRWzuLrhzHMY4Fu6O4I6o3ADJTGsGgqavp45XksAbjbICGkMcASHX3diDmjqmU6N+2fI/FMxrA9znYbB7jYOOQth2cQq9UeiLm3/5/upvWGuZI9sUP7GEFrT7bj6b7dtgB2BWTUY0ED2T1LXyzsN2NcB0UZvk4N9d2zM5DcLi6g6boqsdHS0glinaZI4I23jIvI5jQGk+qSb+lZTP6Nf8AwJBfbYsB+DrqGl15ppTG54LjG/pGXv1X4XMxWvmbOdt4p4NfouKB2aF38KfuLvo5AoXexUeMv+pNP1+i4/JH6/xcfkgeeYn2an3p/kHKEk1hpGuLXVErXA2LXGpDgeBacx3qQPlBi4pKXX2B3pNDuYB+aCNdrXQtvescL7bmbbYDeOwLVmuVCfRrr8i8/wBqkBrzANjGjkGhKDyhxjigZfrLS7qx3un6xpJ2ttG3bpAD7waPnGpP/ESLt8Vq7yhxII1ut9EdmkWn/L/+tOo9YKc7Ky/JrT8o04/xDj4/FY/xFj/4UGBpmI7Kk/5Y/wBCRh1lpn+hWsdyDT8gnH+IjFj/ABGZwQZZpeM7Khp/7RPySR1kga7D53BcOALS2xGdjcYsih3lIb7PxUVpTW2kqDeopIZjxkjjefeIugW17ro36IqmxyMeeit1XtJycL3F9uRXAoBePkT9F16j0po2ml6WKiYH2cLue94s7aMD3Ftu7JVjXfS1LVWdDSsgkv1nRgNDxY5OY2wvf1tqCLrdKzs0dT9DNJGwF7XiN5b1muOZLc9haVJao6YqauVsUj+kY1vSOLgA5hbbD122Obrbe07lDavVsbMdPUZQy+ta/RyWsJLcCMj2Lpmr2hIKCkkfGTLdpkc/Il4a0lobbdttzVC+B0rGRObDG4EOcwuaLRA+k1tyS24PgNmwU7XyodB0gcHvbJGY4H3sAHl2NmG4tYW3G+XakqerY+p84eyYvxBwAcWhthYNu0A2tlbLLbe5V06aGai6WoawMBcbvAIa5pIDhffy4oOe6XjMOiomO2ySssOyKM4j7xsq/Hq/UyQOnZTTOha1xMojd0YAuHde1jaxvbZZSGsmlPPJwGDDGwCOJvBu9x7XHM9yuWidc56emZTxkCNjMAbYWIIzvzJJPNQWjSdAx2ElzQ5rA25tu71U9L4GXxTx972fUqls0A0/vAPwX+qm9EasUpcOmkmI3iMxs+bXK0T+idUa+rjbJTgdE++CQyMa0gEi4td1rg7l1rUHVIaOgIL+kmlwmZ9yWktvhay/qjEczmbk9gW1QqYG00cNOC1kTAxoJubDid5VhBUGUIQgEyrHkbE9WCEFL0tVPF9qpmk69w3n4rsUlKx21oPco6s0RT260bT2WGaDzVrDozG8yRixJu5uy53kdqxovW+op2dC8Mniy+ynbe1tljtG63BegZNA0p208fgmkmpdBJ6VHE7m1Bxd2usF8Q0fHitbOeYt2k+hisofTGs89S0RkhkY2QwtwMy2ZDb3rvv6gaO/6Kn91Kx6nUUfo0cA5RtQecKelO22aeMhk3NPgV6Nj0LTN2U8Q/A38ku2hiGyKMcmtQeeIIZfZd4FOhFL7J+K9ACnZ7DPdCz0LfZb4BB5/wCil9g+Cwaeb2D4Fegujb7LfAI6Nvst8Ag8/Cjm9l3gVt5nN7LvAr0BgHst8AjCPZHgEHn40c3su8Ctf0fN7LvAr0HhHAeAWbDgPAIPPn6Nm9h3gfyQNGT+w7wP5L0HYcB4BGXAeCDz+3Rs/sP90/ktxo6o/hv90rvuXALN+wIOBfoyf+G/3Sg6MqP4T/dK77fsCL9gQefzoup/hP8AdK0Oiqn+E/3SvQd+wLN+wIPOk+h6k/un+6UxfoefZ0T7/dK9MX7B4LGXAeCDy7Po2UDrRuH4St9G6w1FL1WS2adsbwHMPHqO2dy9P2B9UHuWwp2ja1o7kHnFmv0o9GCjB4tp237uta6YV+kauudeV0kltgtZreTQLBenugbuDfCy1OW5B5qotDTN2RPJO/C78k/ZoWpP7l/ulehwRwC2Dx7IQcAh1bqj+5d4KXoNT6okdQhduikZvbZPY2NOyyCnao6BmhsXFXVgWQFlAIQhAIQhAnNJhF1FSPJNyn9bnYX7UykjsUGrWXKcBuWzJaRt29ycT7gO9A2cBe1itiQAtwk3sJQIvbvGxakJYMyWmFAmhPGQCwy3LboW8PmgYoT7om8Pmjom8EDFCf8ARD2UdGOHyQMEWT/oxw+Sz0Y4fJAwssWUhgHBGAcAgj0KQwdgRh7Agj7IUhh7AjDyQR9lmyf4eXgshqCPIWCnFUMxySbG5hAB2H6pSQXF1qYTdKMbuQaRt7EPsckoRtCSw2KBEBbBq3kbmVtANvJAlhPBbxPIPBKkrQoJGGXEO1KKNieWm4UkEAhZQgEIQgYyZklYeEphWcKBGMZrZxW2FbWQJtF1qHFLhq1whAnJsSeFLlqyxiDICCt7IwoNFhKYVnCgSQlcKLIErIslbIsgSwowJWyLIE8CMCUsiyDTAjCtrIsg1WCt7LFkCFQzYkg1PC26SwIE3nghgvtSgC2a0IEb2K2bsSmALBCBuWrdjMkoGJTAgalqzhS/RrOBAgGJ+zYOSb4E5CDKEIQCEIQN1kIQgw5CEIBCEIBbhCEAhCEAhCEAhCEAhCEAhCEAhCEAhCEAhCEGFq9ZQg0CyhCAQhCDZq2chCDCFlCACVQhAIQhB//Z"/>
          <p:cNvSpPr>
            <a:spLocks noChangeAspect="1" noChangeArrowheads="1"/>
          </p:cNvSpPr>
          <p:nvPr/>
        </p:nvSpPr>
        <p:spPr bwMode="auto">
          <a:xfrm>
            <a:off x="2540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68" y="1261489"/>
            <a:ext cx="4053321" cy="25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20145" y="4508726"/>
            <a:ext cx="326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1762A1"/>
              </a:buClr>
              <a:buSzPct val="160000"/>
            </a:pPr>
            <a:r>
              <a:rPr lang="en-NZ" sz="1800" dirty="0">
                <a:latin typeface="+mn-lt"/>
                <a:ea typeface="ＭＳ Ｐゴシック" charset="-128"/>
                <a:cs typeface="ＭＳ Ｐゴシック" charset="-128"/>
              </a:rPr>
              <a:t>Mazda </a:t>
            </a:r>
            <a:r>
              <a:rPr lang="en-NZ" sz="1800" dirty="0" smtClean="0">
                <a:latin typeface="+mn-lt"/>
                <a:ea typeface="ＭＳ Ｐゴシック" charset="-128"/>
                <a:cs typeface="ＭＳ Ｐゴシック" charset="-128"/>
              </a:rPr>
              <a:t>CX-5     6.4 </a:t>
            </a:r>
            <a:r>
              <a:rPr lang="en-NZ" sz="1800" dirty="0">
                <a:latin typeface="+mn-lt"/>
                <a:ea typeface="ＭＳ Ｐゴシック" charset="-128"/>
                <a:cs typeface="ＭＳ Ｐゴシック" charset="-128"/>
              </a:rPr>
              <a:t>L/100km </a:t>
            </a:r>
            <a:endParaRPr lang="en-NZ" sz="18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725752" y="4693392"/>
            <a:ext cx="22671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442600" y="2134591"/>
            <a:ext cx="22671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8269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869767"/>
              </p:ext>
            </p:extLst>
          </p:nvPr>
        </p:nvGraphicFramePr>
        <p:xfrm>
          <a:off x="480786" y="1397001"/>
          <a:ext cx="8343725" cy="430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Project Objectives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6AEF8-3EF6-4EEC-9279-ABF0069AF2F4}" type="slidenum">
              <a:rPr lang="en-NZ" altLang="en-US" smtClean="0"/>
              <a:pPr/>
              <a:t>7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8304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Method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F5CC4-2B5A-4B7C-889B-0C7CCCCBDFC8}" type="slidenum">
              <a:rPr lang="en-NZ" altLang="en-US" smtClean="0"/>
              <a:pPr/>
              <a:t>8</a:t>
            </a:fld>
            <a:endParaRPr lang="en-NZ" alt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702134"/>
              </p:ext>
            </p:extLst>
          </p:nvPr>
        </p:nvGraphicFramePr>
        <p:xfrm>
          <a:off x="480786" y="1397001"/>
          <a:ext cx="8191499" cy="430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4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CA - wide template">
  <a:themeElements>
    <a:clrScheme name="EECA 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ECA 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EECA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CA 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CA 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CA 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CA 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CA 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CA 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CA 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CA 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CA 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CA 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CA 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EECA - wide template</Template>
  <TotalTime>274</TotalTime>
  <Words>334</Words>
  <Application>Microsoft Office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EECA - wide template</vt:lpstr>
      <vt:lpstr>APEC Car Fuel Efficiency Labelling Review</vt:lpstr>
      <vt:lpstr>Background</vt:lpstr>
      <vt:lpstr>Background Continued</vt:lpstr>
      <vt:lpstr>APEC Fit</vt:lpstr>
      <vt:lpstr>Vehicle Labelling</vt:lpstr>
      <vt:lpstr>PowerPoint Presentation</vt:lpstr>
      <vt:lpstr>Project Objectives</vt:lpstr>
      <vt:lpstr>Method</vt:lpstr>
    </vt:vector>
  </TitlesOfParts>
  <Company>EECA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APEC Car Fuel Efficiency Labelling Review</dc:title>
  <dc:creator>Martin Brown-Santirso</dc:creator>
  <cp:lastModifiedBy>Martin Brown-Santirso</cp:lastModifiedBy>
  <cp:revision>16</cp:revision>
  <dcterms:created xsi:type="dcterms:W3CDTF">2014-03-17T23:50:56Z</dcterms:created>
  <dcterms:modified xsi:type="dcterms:W3CDTF">2014-03-20T20:33:43Z</dcterms:modified>
</cp:coreProperties>
</file>