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 id="2147483687" r:id="rId4"/>
  </p:sldMasterIdLst>
  <p:notesMasterIdLst>
    <p:notesMasterId r:id="rId32"/>
  </p:notesMasterIdLst>
  <p:sldIdLst>
    <p:sldId id="267" r:id="rId5"/>
    <p:sldId id="283" r:id="rId6"/>
    <p:sldId id="284" r:id="rId7"/>
    <p:sldId id="281" r:id="rId8"/>
    <p:sldId id="282" r:id="rId9"/>
    <p:sldId id="285" r:id="rId10"/>
    <p:sldId id="286" r:id="rId11"/>
    <p:sldId id="288" r:id="rId12"/>
    <p:sldId id="289" r:id="rId13"/>
    <p:sldId id="279" r:id="rId14"/>
    <p:sldId id="268" r:id="rId15"/>
    <p:sldId id="269" r:id="rId16"/>
    <p:sldId id="290" r:id="rId17"/>
    <p:sldId id="271" r:id="rId18"/>
    <p:sldId id="278" r:id="rId19"/>
    <p:sldId id="273" r:id="rId20"/>
    <p:sldId id="274" r:id="rId21"/>
    <p:sldId id="275" r:id="rId22"/>
    <p:sldId id="276" r:id="rId23"/>
    <p:sldId id="291" r:id="rId24"/>
    <p:sldId id="292" r:id="rId25"/>
    <p:sldId id="308" r:id="rId26"/>
    <p:sldId id="297" r:id="rId27"/>
    <p:sldId id="298" r:id="rId28"/>
    <p:sldId id="304" r:id="rId29"/>
    <p:sldId id="307" r:id="rId30"/>
    <p:sldId id="27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Corry Smith" initials="JC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83" autoAdjust="0"/>
  </p:normalViewPr>
  <p:slideViewPr>
    <p:cSldViewPr>
      <p:cViewPr>
        <p:scale>
          <a:sx n="60" d="100"/>
          <a:sy n="60" d="100"/>
        </p:scale>
        <p:origin x="840" y="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8B4F76-F308-4CB0-99C9-8C82FCEFC9E1}" type="datetimeFigureOut">
              <a:rPr lang="en-US" smtClean="0"/>
              <a:t>3/24/2015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73FC24-78BC-4C6E-83B0-424F0B394CD9}" type="slidenum">
              <a:rPr lang="en-US" smtClean="0"/>
              <a:t>‹#›</a:t>
            </a:fld>
            <a:endParaRPr lang="en-US"/>
          </a:p>
        </p:txBody>
      </p:sp>
    </p:spTree>
    <p:extLst>
      <p:ext uri="{BB962C8B-B14F-4D97-AF65-F5344CB8AC3E}">
        <p14:creationId xmlns:p14="http://schemas.microsoft.com/office/powerpoint/2010/main" val="102974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Energy Standards Information</a:t>
            </a:r>
            <a:r>
              <a:rPr lang="en-US" b="1" baseline="0" dirty="0" smtClean="0"/>
              <a:t> </a:t>
            </a:r>
            <a:r>
              <a:rPr lang="en-US" b="1" baseline="0" dirty="0" smtClean="0"/>
              <a:t>System</a:t>
            </a:r>
          </a:p>
          <a:p>
            <a:endParaRPr lang="en-US" b="1" baseline="0" dirty="0" smtClean="0"/>
          </a:p>
          <a:p>
            <a:r>
              <a:rPr lang="en-US" b="1" baseline="0" dirty="0" smtClean="0"/>
              <a:t>Collaborative Assessment of Standards and Testing</a:t>
            </a:r>
            <a:endParaRPr lang="en-US" b="1" dirty="0"/>
          </a:p>
        </p:txBody>
      </p:sp>
      <p:sp>
        <p:nvSpPr>
          <p:cNvPr id="4" name="Slide Number Placeholder 3"/>
          <p:cNvSpPr>
            <a:spLocks noGrp="1"/>
          </p:cNvSpPr>
          <p:nvPr>
            <p:ph type="sldNum" sz="quarter" idx="10"/>
          </p:nvPr>
        </p:nvSpPr>
        <p:spPr/>
        <p:txBody>
          <a:bodyPr/>
          <a:lstStyle/>
          <a:p>
            <a:fld id="{8E11AA95-BE15-41AA-8C85-3431A2B5506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3047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Online resource that allows policy makers and S&amp;L practitioners to compare policies and regulations across economies and by product.</a:t>
            </a:r>
          </a:p>
          <a:p>
            <a:endParaRPr lang="en-US" dirty="0"/>
          </a:p>
        </p:txBody>
      </p:sp>
      <p:sp>
        <p:nvSpPr>
          <p:cNvPr id="4" name="Slide Number Placeholder 3"/>
          <p:cNvSpPr>
            <a:spLocks noGrp="1"/>
          </p:cNvSpPr>
          <p:nvPr>
            <p:ph type="sldNum" sz="quarter" idx="10"/>
          </p:nvPr>
        </p:nvSpPr>
        <p:spPr/>
        <p:txBody>
          <a:bodyPr/>
          <a:lstStyle/>
          <a:p>
            <a:fld id="{8E11AA95-BE15-41AA-8C85-3431A2B5506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21283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Links</a:t>
            </a:r>
            <a:r>
              <a:rPr lang="en-US" baseline="0" dirty="0" smtClean="0"/>
              <a:t> to the CLASP global S&amp;L database which captures information on many more countries beyond the APEC economies, including from the EU and Africa</a:t>
            </a:r>
            <a:endParaRPr lang="en-US" dirty="0" smtClean="0"/>
          </a:p>
          <a:p>
            <a:endParaRPr lang="en-US" dirty="0"/>
          </a:p>
        </p:txBody>
      </p:sp>
      <p:sp>
        <p:nvSpPr>
          <p:cNvPr id="4" name="Slide Number Placeholder 3"/>
          <p:cNvSpPr>
            <a:spLocks noGrp="1"/>
          </p:cNvSpPr>
          <p:nvPr>
            <p:ph type="sldNum" sz="quarter" idx="10"/>
          </p:nvPr>
        </p:nvSpPr>
        <p:spPr/>
        <p:txBody>
          <a:bodyPr/>
          <a:lstStyle/>
          <a:p>
            <a:fld id="{8E11AA95-BE15-41AA-8C85-3431A2B5506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43992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were to select the </a:t>
            </a:r>
            <a:r>
              <a:rPr lang="en-US" dirty="0" err="1" smtClean="0"/>
              <a:t>Singaporefrom</a:t>
            </a:r>
            <a:r>
              <a:rPr lang="en-US" dirty="0" smtClean="0"/>
              <a:t> </a:t>
            </a:r>
            <a:r>
              <a:rPr lang="en-US" dirty="0" smtClean="0"/>
              <a:t>the APEC ESIS website, you would</a:t>
            </a:r>
            <a:r>
              <a:rPr lang="en-US" baseline="0" dirty="0" smtClean="0"/>
              <a:t> be linked through to the Economy </a:t>
            </a:r>
            <a:r>
              <a:rPr lang="en-US" baseline="0" dirty="0" smtClean="0"/>
              <a:t>Profile (where unfortunately we are missing some information…), </a:t>
            </a:r>
            <a:r>
              <a:rPr lang="en-US" baseline="0" dirty="0" smtClean="0"/>
              <a:t>as well as the list of products regulated or under consideration for mandatory MEPS, labels, or voluntary initiatives</a:t>
            </a:r>
            <a:endParaRPr lang="en-US" dirty="0"/>
          </a:p>
        </p:txBody>
      </p:sp>
      <p:sp>
        <p:nvSpPr>
          <p:cNvPr id="4" name="Slide Number Placeholder 3"/>
          <p:cNvSpPr>
            <a:spLocks noGrp="1"/>
          </p:cNvSpPr>
          <p:nvPr>
            <p:ph type="sldNum" sz="quarter" idx="10"/>
          </p:nvPr>
        </p:nvSpPr>
        <p:spPr/>
        <p:txBody>
          <a:bodyPr/>
          <a:lstStyle/>
          <a:p>
            <a:fld id="{8E11AA95-BE15-41AA-8C85-3431A2B5506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667018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BE4A7-9E27-4EB6-998A-7CB394E0F0E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07695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BE4A7-9E27-4EB6-998A-7CB394E0F0E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50548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data for some of the economies wasn't updated last year in the database.</a:t>
            </a:r>
            <a:endParaRPr lang="en-US" dirty="0"/>
          </a:p>
        </p:txBody>
      </p:sp>
      <p:sp>
        <p:nvSpPr>
          <p:cNvPr id="4" name="Slide Number Placeholder 3"/>
          <p:cNvSpPr>
            <a:spLocks noGrp="1"/>
          </p:cNvSpPr>
          <p:nvPr>
            <p:ph type="sldNum" sz="quarter" idx="10"/>
          </p:nvPr>
        </p:nvSpPr>
        <p:spPr/>
        <p:txBody>
          <a:bodyPr/>
          <a:lstStyle/>
          <a:p>
            <a:fld id="{AEABE4A7-9E27-4EB6-998A-7CB394E0F0E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650548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BE4A7-9E27-4EB6-998A-7CB394E0F0E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50548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BE4A7-9E27-4EB6-998A-7CB394E0F0E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81466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Collaborative Assessment of Standards and Testing</a:t>
            </a:r>
            <a:endParaRPr lang="en-US" b="1" dirty="0"/>
          </a:p>
        </p:txBody>
      </p:sp>
      <p:sp>
        <p:nvSpPr>
          <p:cNvPr id="4" name="Slide Number Placeholder 3"/>
          <p:cNvSpPr>
            <a:spLocks noGrp="1"/>
          </p:cNvSpPr>
          <p:nvPr>
            <p:ph type="sldNum" sz="quarter" idx="10"/>
          </p:nvPr>
        </p:nvSpPr>
        <p:spPr/>
        <p:txBody>
          <a:bodyPr/>
          <a:lstStyle/>
          <a:p>
            <a:fld id="{8E11AA95-BE15-41AA-8C85-3431A2B55069}"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873092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E11AA95-BE15-41AA-8C85-3431A2B5506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82263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CLASP has worked in over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50 countries across 6 continents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the past decade. In addition to ad hoc project-based technical assistance, we have had four on the ground programs in China, India, the European Union, and the United States. In addition, we maintain several global programs:</a:t>
            </a:r>
          </a:p>
          <a:p>
            <a:pPr marL="627847" marR="0" lvl="1" indent="-17123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627847" marR="0" lvl="1" indent="-17123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Global Best Practice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program that produces thought-leading pieces in the appliance energy efficiency field on a number of activities including standards and labelling, MV&amp;E and market transformation policies – we develop technical tools that model the impacts of our work, and we conduct benchmarking analyses across various venues to compare countries on the efficiency of their products markets and stringency of their policies.  </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627847" marR="0" lvl="1" indent="-17123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An Energy Access program – which includes the Awards program for CEM’s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Global Lighting Energy Access Partnership (Global LEAP),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which supports self-sustaining commercial markets for off-grid energy products by identifying and promoting the most energy-efficient, affordable, highest quality appliances. </a:t>
            </a:r>
          </a:p>
          <a:p>
            <a:pPr marL="627847" marR="0" lvl="1" indent="-17123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627847" marR="0" lvl="1" indent="-17123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We’ve also started a new Emerging Technologies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programme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a:t>
            </a:r>
          </a:p>
          <a:p>
            <a:pPr marL="627847" marR="0" lvl="1" indent="-17123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627847" marR="0" lvl="1" indent="-17123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also serve the role as Operating Agent to the SEAD Initiative – which I will talk about shortly. </a:t>
            </a:r>
          </a:p>
          <a:p>
            <a:pPr fontAlgn="auto">
              <a:spcBef>
                <a:spcPts val="0"/>
              </a:spcBef>
              <a:spcAft>
                <a:spcPts val="0"/>
              </a:spcAft>
              <a:defRPr/>
            </a:pPr>
            <a:endParaRPr 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33E8FF5-1252-4EBE-866D-4EF1062652A0}" type="slidenum">
              <a:rPr lang="en-US" altLang="en-US">
                <a:solidFill>
                  <a:prstClr val="black"/>
                </a:solidFill>
                <a:latin typeface="Calibri" panose="020F0502020204030204" pitchFamily="34" charset="0"/>
              </a:rPr>
              <a:pPr/>
              <a:t>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684748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203">
              <a:defRPr/>
            </a:pPr>
            <a:endParaRPr lang="en-US" b="0" baseline="0" dirty="0" smtClean="0"/>
          </a:p>
        </p:txBody>
      </p:sp>
      <p:sp>
        <p:nvSpPr>
          <p:cNvPr id="4" name="Slide Number Placeholder 3"/>
          <p:cNvSpPr>
            <a:spLocks noGrp="1"/>
          </p:cNvSpPr>
          <p:nvPr>
            <p:ph type="sldNum" sz="quarter" idx="10"/>
          </p:nvPr>
        </p:nvSpPr>
        <p:spPr/>
        <p:txBody>
          <a:bodyPr/>
          <a:lstStyle/>
          <a:p>
            <a:fld id="{8E11AA95-BE15-41AA-8C85-3431A2B5506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52365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8E11AA95-BE15-41AA-8C85-3431A2B5506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185007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8E11AA95-BE15-41AA-8C85-3431A2B5506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89102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baseline="0" dirty="0" smtClean="0"/>
              <a:t>We</a:t>
            </a:r>
            <a:r>
              <a:rPr lang="en-US" b="1" dirty="0" smtClean="0"/>
              <a:t> </a:t>
            </a:r>
            <a:r>
              <a:rPr lang="en-US" b="1" dirty="0"/>
              <a:t>work hand-in-hand with policymakers, manufacturers, utilities, and other stakeholders on every aspect of appliance efficiency </a:t>
            </a:r>
            <a:endParaRPr lang="en-US" b="1" dirty="0" smtClean="0"/>
          </a:p>
          <a:p>
            <a:pPr marL="171450" indent="-171450">
              <a:buFontTx/>
              <a:buChar char="-"/>
            </a:pPr>
            <a:endParaRPr lang="en-US" b="1" dirty="0" smtClean="0"/>
          </a:p>
          <a:p>
            <a:r>
              <a:rPr lang="en-US" b="1" baseline="0" dirty="0" smtClean="0"/>
              <a:t>- </a:t>
            </a:r>
            <a:r>
              <a:rPr lang="en-US" b="1" baseline="0" dirty="0" smtClean="0"/>
              <a:t>By drawing on the best policy practices, most advanced technology, and leading technical expertise worldwide, CLASP helps to accelerate the development and implementation of demand-side energy efficiency, reducing greenhouse gas emissions and saving money for everyone.</a:t>
            </a:r>
          </a:p>
        </p:txBody>
      </p:sp>
      <p:sp>
        <p:nvSpPr>
          <p:cNvPr id="4" name="Slide Number Placeholder 3"/>
          <p:cNvSpPr>
            <a:spLocks noGrp="1"/>
          </p:cNvSpPr>
          <p:nvPr>
            <p:ph type="sldNum" sz="quarter" idx="10"/>
          </p:nvPr>
        </p:nvSpPr>
        <p:spPr/>
        <p:txBody>
          <a:bodyPr/>
          <a:lstStyle/>
          <a:p>
            <a:fld id="{8E11AA95-BE15-41AA-8C85-3431A2B55069}"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1477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smtClean="0"/>
              <a:t>We produce a number of </a:t>
            </a:r>
            <a:r>
              <a:rPr lang="en-US" b="1" dirty="0" smtClean="0"/>
              <a:t>resources </a:t>
            </a:r>
            <a:r>
              <a:rPr lang="en-US" b="1" dirty="0" smtClean="0"/>
              <a:t>&amp; tools to support policy </a:t>
            </a:r>
            <a:r>
              <a:rPr lang="en-US" b="1" dirty="0" smtClean="0"/>
              <a:t>makers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across all stages of S&amp;L program development</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0" cap="none" spc="0" normalizeH="0" baseline="0" noProof="0" dirty="0" smtClean="0">
              <a:ln>
                <a:noFill/>
              </a:ln>
              <a:solidFill>
                <a:sysClr val="window" lastClr="FFFFFF"/>
              </a:solidFill>
              <a:effectLst/>
              <a:uLnTx/>
              <a:uFillTx/>
              <a:latin typeface="+mn-lt"/>
              <a:ea typeface="+mn-ea"/>
              <a:cs typeface="Calibri" pitchFamily="34" charset="0"/>
            </a:endParaRPr>
          </a:p>
          <a:p>
            <a:pPr marL="171450" indent="-171450">
              <a:buFontTx/>
              <a:buChar char="-"/>
            </a:pPr>
            <a:r>
              <a:rPr lang="en-US" b="1" baseline="0" dirty="0" smtClean="0"/>
              <a:t>Our website contains </a:t>
            </a:r>
            <a:r>
              <a:rPr lang="en-US" b="1" baseline="0" dirty="0" smtClean="0"/>
              <a:t>detailed information on how different economies approach </a:t>
            </a:r>
            <a:r>
              <a:rPr lang="en-US" b="1" baseline="0" dirty="0" smtClean="0"/>
              <a:t>MVE</a:t>
            </a:r>
          </a:p>
          <a:p>
            <a:pPr marL="171450" indent="-171450">
              <a:buFontTx/>
              <a:buChar char="-"/>
            </a:pPr>
            <a:endParaRPr lang="en-US" b="1" baseline="0" dirty="0" smtClean="0"/>
          </a:p>
          <a:p>
            <a:pPr marL="171450" indent="-171450">
              <a:buFontTx/>
              <a:buChar char="-"/>
            </a:pPr>
            <a:r>
              <a:rPr lang="en-US" b="1" baseline="0" dirty="0" smtClean="0"/>
              <a:t>As well as a CLASP Global S&amp;L </a:t>
            </a:r>
            <a:r>
              <a:rPr lang="en-US" b="1" baseline="0" dirty="0" smtClean="0"/>
              <a:t>DB </a:t>
            </a:r>
          </a:p>
          <a:p>
            <a:pPr marL="171450" indent="-171450">
              <a:buFontTx/>
              <a:buChar char="-"/>
            </a:pPr>
            <a:endParaRPr lang="en-US" b="1" baseline="0" dirty="0" smtClean="0"/>
          </a:p>
          <a:p>
            <a:pPr marL="171450" indent="-171450">
              <a:buFontTx/>
              <a:buChar char="-"/>
            </a:pPr>
            <a:r>
              <a:rPr lang="en-US" b="1" baseline="0" dirty="0" smtClean="0"/>
              <a:t>We are also </a:t>
            </a:r>
            <a:r>
              <a:rPr lang="en-US" b="1" baseline="0" dirty="0" smtClean="0"/>
              <a:t>the secretariat to the APEC-Energy Standards Information </a:t>
            </a:r>
            <a:r>
              <a:rPr lang="en-US" b="1" baseline="0" dirty="0" smtClean="0"/>
              <a:t>System – which is linked to our S&amp;L DB</a:t>
            </a:r>
            <a:endParaRPr lang="en-US" b="1" baseline="0" dirty="0" smtClean="0"/>
          </a:p>
          <a:p>
            <a:pPr marL="628650" lvl="1" indent="-171450">
              <a:buFontTx/>
              <a:buChar char="-"/>
            </a:pPr>
            <a:endParaRPr lang="en-US" b="1" baseline="0" dirty="0" smtClean="0"/>
          </a:p>
          <a:p>
            <a:pPr marL="628650" lvl="1" indent="-171450">
              <a:buFontTx/>
              <a:buChar char="-"/>
            </a:pPr>
            <a:r>
              <a:rPr lang="en-US" b="1" baseline="0" dirty="0" smtClean="0"/>
              <a:t>This activity has granted </a:t>
            </a:r>
            <a:r>
              <a:rPr lang="en-US" b="1" baseline="0" dirty="0" smtClean="0"/>
              <a:t>us a place as observer to the APEC EGEE&amp;C</a:t>
            </a:r>
            <a:endParaRPr lang="en-US" b="1" dirty="0" smtClean="0"/>
          </a:p>
        </p:txBody>
      </p:sp>
      <p:sp>
        <p:nvSpPr>
          <p:cNvPr id="4" name="Slide Number Placeholder 3"/>
          <p:cNvSpPr>
            <a:spLocks noGrp="1"/>
          </p:cNvSpPr>
          <p:nvPr>
            <p:ph type="sldNum" sz="quarter" idx="10"/>
          </p:nvPr>
        </p:nvSpPr>
        <p:spPr/>
        <p:txBody>
          <a:bodyPr/>
          <a:lstStyle/>
          <a:p>
            <a:fld id="{8E11AA95-BE15-41AA-8C85-3431A2B55069}"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2075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ea typeface="ＭＳ Ｐゴシック" pitchFamily="34" charset="-128"/>
              </a:rPr>
              <a:t>SEAD is an initiative of the Clean Energy Ministerial, </a:t>
            </a:r>
            <a:r>
              <a:rPr lang="en-GB" dirty="0" smtClean="0">
                <a:solidFill>
                  <a:prstClr val="black"/>
                </a:solidFill>
                <a:ea typeface="ＭＳ Ｐゴシック" pitchFamily="34" charset="-128"/>
              </a:rPr>
              <a:t>a global forum to share best practices and promote policies and programs that encourage and facilitate the transition to a global clean energy economy,</a:t>
            </a:r>
            <a:r>
              <a:rPr lang="en-GB" baseline="0" dirty="0" smtClean="0">
                <a:solidFill>
                  <a:prstClr val="black"/>
                </a:solidFill>
                <a:ea typeface="ＭＳ Ｐゴシック" pitchFamily="34" charset="-128"/>
              </a:rPr>
              <a:t> - and it’s a </a:t>
            </a:r>
            <a:r>
              <a:rPr lang="en-US" dirty="0" smtClean="0">
                <a:solidFill>
                  <a:prstClr val="black"/>
                </a:solidFill>
                <a:ea typeface="ＭＳ Ｐゴシック" pitchFamily="34" charset="-128"/>
              </a:rPr>
              <a:t>task of the International Partnership for Energy Efficiency Cooperation (IPEEC)</a:t>
            </a:r>
          </a:p>
          <a:p>
            <a:endParaRPr lang="en-GB" dirty="0" smtClean="0"/>
          </a:p>
          <a:p>
            <a:r>
              <a:rPr lang="en-GB" dirty="0" smtClean="0"/>
              <a:t>17 participating</a:t>
            </a:r>
            <a:r>
              <a:rPr lang="en-GB" baseline="0" dirty="0" smtClean="0"/>
              <a:t> governments – should also note that China is an observer to the initiative who strive to accelerate the pace of market transformation to more energy efficient products, through …. </a:t>
            </a:r>
            <a:endParaRPr lang="en-GB" dirty="0" smtClean="0"/>
          </a:p>
        </p:txBody>
      </p:sp>
      <p:sp>
        <p:nvSpPr>
          <p:cNvPr id="4" name="Slide Number Placeholder 3"/>
          <p:cNvSpPr>
            <a:spLocks noGrp="1"/>
          </p:cNvSpPr>
          <p:nvPr>
            <p:ph type="sldNum" sz="quarter" idx="10"/>
          </p:nvPr>
        </p:nvSpPr>
        <p:spPr/>
        <p:txBody>
          <a:bodyPr/>
          <a:lstStyle/>
          <a:p>
            <a:fld id="{66436EB6-CFB3-4348-943A-35CC06197766}"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20171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As I mentioned, the initiative</a:t>
            </a:r>
            <a:r>
              <a:rPr lang="en-US" baseline="0" dirty="0" smtClean="0"/>
              <a:t> sits under the umbrella of the CEM and is a task of IPEEC. </a:t>
            </a:r>
          </a:p>
          <a:p>
            <a:pPr defTabSz="931774">
              <a:defRPr/>
            </a:pPr>
            <a:endParaRPr lang="en-US" baseline="0" dirty="0" smtClean="0"/>
          </a:p>
          <a:p>
            <a:pPr defTabSz="931774">
              <a:defRPr/>
            </a:pPr>
            <a:r>
              <a:rPr lang="en-US" dirty="0" smtClean="0"/>
              <a:t>CLASP, </a:t>
            </a:r>
            <a:r>
              <a:rPr lang="en-US" dirty="0"/>
              <a:t>as the SEAD Operating Agent, facilitates interactions among government entities participating in working groups, as well as among SEAD’s overall leadership bodies, the International Steering Committee and the Leadership Council. </a:t>
            </a:r>
          </a:p>
          <a:p>
            <a:pPr defTabSz="931774">
              <a:defRPr/>
            </a:pPr>
            <a:endParaRPr lang="en-US" dirty="0"/>
          </a:p>
          <a:p>
            <a:pPr defTabSz="931774">
              <a:defRPr/>
            </a:pPr>
            <a:r>
              <a:rPr lang="en-US" dirty="0"/>
              <a:t>LBNL leads the Initiative’s technical analysis efforts. </a:t>
            </a:r>
          </a:p>
          <a:p>
            <a:pPr defTabSz="931774">
              <a:defRPr/>
            </a:pPr>
            <a:endParaRPr lang="en-US" dirty="0"/>
          </a:p>
          <a:p>
            <a:pPr defTabSz="931774">
              <a:defRPr/>
            </a:pPr>
            <a:r>
              <a:rPr lang="en-US" dirty="0"/>
              <a:t>SEAD also has collaborative relationships with </a:t>
            </a:r>
            <a:endParaRPr lang="en-US" dirty="0" smtClean="0"/>
          </a:p>
          <a:p>
            <a:pPr defTabSz="931774">
              <a:defRPr/>
            </a:pPr>
            <a:endParaRPr lang="en-US" dirty="0"/>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International Energy Agency’s </a:t>
            </a:r>
            <a:r>
              <a:rPr lang="en-US" i="1" dirty="0"/>
              <a:t>Efficient Electrical End-Use Equipment</a:t>
            </a:r>
            <a:r>
              <a:rPr lang="en-US" dirty="0"/>
              <a:t> Implementing Agreement (IEA-4E), </a:t>
            </a:r>
          </a:p>
          <a:p>
            <a:pPr marL="174708" indent="-174708" defTabSz="931774">
              <a:buFont typeface="Arial" panose="020B0604020202020204" pitchFamily="34" charset="0"/>
              <a:buChar char="•"/>
              <a:defRPr/>
            </a:pPr>
            <a:endParaRPr lang="en-US" dirty="0" smtClean="0"/>
          </a:p>
          <a:p>
            <a:pPr marL="174708" indent="-174708" defTabSz="931774">
              <a:buFont typeface="Arial" panose="020B0604020202020204" pitchFamily="34" charset="0"/>
              <a:buChar char="•"/>
              <a:defRPr/>
            </a:pPr>
            <a:r>
              <a:rPr lang="en-US" dirty="0" smtClean="0"/>
              <a:t>And it funds the APEC </a:t>
            </a:r>
            <a:r>
              <a:rPr lang="en-US" dirty="0"/>
              <a:t>Expert Group on Energy Efficiency and Conservation (APEC EGEE&amp;C</a:t>
            </a:r>
            <a:r>
              <a:rPr lang="en-US" dirty="0" smtClean="0"/>
              <a:t>)</a:t>
            </a:r>
            <a:r>
              <a:rPr lang="en-US" baseline="0" dirty="0" smtClean="0"/>
              <a:t> APEC ESIS activities, as well as some technical projects under APEC - CAST</a:t>
            </a:r>
            <a:endParaRPr lang="en-US" dirty="0"/>
          </a:p>
          <a:p>
            <a:endParaRPr lang="en-US" dirty="0"/>
          </a:p>
        </p:txBody>
      </p:sp>
      <p:sp>
        <p:nvSpPr>
          <p:cNvPr id="4" name="Slide Number Placeholder 3"/>
          <p:cNvSpPr>
            <a:spLocks noGrp="1"/>
          </p:cNvSpPr>
          <p:nvPr>
            <p:ph type="sldNum" sz="quarter" idx="10"/>
          </p:nvPr>
        </p:nvSpPr>
        <p:spPr/>
        <p:txBody>
          <a:bodyPr/>
          <a:lstStyle/>
          <a:p>
            <a:fld id="{1C329C62-94F8-4DC2-B40C-F8693E7F089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12718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dirty="0" smtClean="0"/>
              <a:t>- Singling out new, best available technologies through awards,</a:t>
            </a:r>
          </a:p>
          <a:p>
            <a:pPr lvl="1"/>
            <a:endParaRPr lang="en-US" sz="1800" dirty="0" smtClean="0"/>
          </a:p>
          <a:p>
            <a:pPr lvl="1"/>
            <a:r>
              <a:rPr lang="en-US" sz="1800" dirty="0" smtClean="0"/>
              <a:t>- Artificially lowering prices for consumers through incentives, and</a:t>
            </a:r>
          </a:p>
          <a:p>
            <a:pPr lvl="1"/>
            <a:endParaRPr lang="en-US" sz="1800" dirty="0" smtClean="0"/>
          </a:p>
          <a:p>
            <a:pPr lvl="1"/>
            <a:r>
              <a:rPr lang="en-US" sz="1800" dirty="0" smtClean="0">
                <a:solidFill>
                  <a:srgbClr val="64646E"/>
                </a:solidFill>
              </a:rPr>
              <a:t>- Requiring the purchase of energy-efficient products through procurement programs</a:t>
            </a:r>
          </a:p>
          <a:p>
            <a:endParaRPr lang="en-US" sz="1800" dirty="0" smtClean="0">
              <a:solidFill>
                <a:srgbClr val="64646E"/>
              </a:solidFill>
            </a:endParaRPr>
          </a:p>
          <a:p>
            <a:endParaRPr lang="en-US" sz="1800" dirty="0" smtClean="0">
              <a:solidFill>
                <a:srgbClr val="64646E"/>
              </a:solidFill>
            </a:endParaRPr>
          </a:p>
          <a:p>
            <a:pPr lvl="1"/>
            <a:endParaRPr lang="en-US" sz="1800" dirty="0" smtClean="0"/>
          </a:p>
          <a:p>
            <a:endParaRPr lang="en-US" sz="1800" dirty="0" smtClean="0"/>
          </a:p>
          <a:p>
            <a:endParaRPr lang="en-US" dirty="0"/>
          </a:p>
        </p:txBody>
      </p:sp>
      <p:sp>
        <p:nvSpPr>
          <p:cNvPr id="4" name="Slide Number Placeholder 3"/>
          <p:cNvSpPr>
            <a:spLocks noGrp="1"/>
          </p:cNvSpPr>
          <p:nvPr>
            <p:ph type="sldNum" sz="quarter" idx="10"/>
          </p:nvPr>
        </p:nvSpPr>
        <p:spPr/>
        <p:txBody>
          <a:bodyPr/>
          <a:lstStyle/>
          <a:p>
            <a:fld id="{7CE9F561-79E0-48C8-8146-EB6813E5165B}" type="slidenum">
              <a:rPr lang="en-US" smtClean="0"/>
              <a:t>8</a:t>
            </a:fld>
            <a:endParaRPr lang="en-US"/>
          </a:p>
        </p:txBody>
      </p:sp>
    </p:spTree>
    <p:extLst>
      <p:ext uri="{BB962C8B-B14F-4D97-AF65-F5344CB8AC3E}">
        <p14:creationId xmlns:p14="http://schemas.microsoft.com/office/powerpoint/2010/main" val="3697758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B78C8-A1BA-4E64-AE8F-AE7F93265883}" type="slidenum">
              <a:rPr lang="en-US" smtClean="0"/>
              <a:t>9</a:t>
            </a:fld>
            <a:endParaRPr lang="en-US"/>
          </a:p>
        </p:txBody>
      </p:sp>
    </p:spTree>
    <p:extLst>
      <p:ext uri="{BB962C8B-B14F-4D97-AF65-F5344CB8AC3E}">
        <p14:creationId xmlns:p14="http://schemas.microsoft.com/office/powerpoint/2010/main" val="3962230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Energy Standards Information</a:t>
            </a:r>
            <a:r>
              <a:rPr lang="en-US" b="1" baseline="0" dirty="0" smtClean="0"/>
              <a:t> System</a:t>
            </a:r>
            <a:endParaRPr lang="en-US" b="1" dirty="0"/>
          </a:p>
        </p:txBody>
      </p:sp>
      <p:sp>
        <p:nvSpPr>
          <p:cNvPr id="4" name="Slide Number Placeholder 3"/>
          <p:cNvSpPr>
            <a:spLocks noGrp="1"/>
          </p:cNvSpPr>
          <p:nvPr>
            <p:ph type="sldNum" sz="quarter" idx="10"/>
          </p:nvPr>
        </p:nvSpPr>
        <p:spPr/>
        <p:txBody>
          <a:bodyPr/>
          <a:lstStyle/>
          <a:p>
            <a:fld id="{8E11AA95-BE15-41AA-8C85-3431A2B5506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185979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00400"/>
            <a:ext cx="9144000" cy="3316924"/>
          </a:xfrm>
          <a:prstGeom prst="rect">
            <a:avLst/>
          </a:prstGeom>
        </p:spPr>
      </p:pic>
      <p:sp>
        <p:nvSpPr>
          <p:cNvPr id="2" name="Title 1"/>
          <p:cNvSpPr>
            <a:spLocks noGrp="1"/>
          </p:cNvSpPr>
          <p:nvPr>
            <p:ph type="ctrTitle"/>
          </p:nvPr>
        </p:nvSpPr>
        <p:spPr>
          <a:xfrm>
            <a:off x="685800" y="1600200"/>
            <a:ext cx="7772400" cy="1752600"/>
          </a:xfrm>
        </p:spPr>
        <p:txBody>
          <a:bodyPr>
            <a:normAutofit/>
          </a:bodyPr>
          <a:lstStyle>
            <a:lvl1pPr algn="l">
              <a:defRPr sz="4000" b="1">
                <a:solidFill>
                  <a:schemeClr val="tx1">
                    <a:lumMod val="75000"/>
                    <a:lumOff val="2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57600"/>
            <a:ext cx="4648200" cy="1981200"/>
          </a:xfrm>
        </p:spPr>
        <p:txBody>
          <a:bodyPr>
            <a:normAutofit/>
          </a:bodyPr>
          <a:lstStyle>
            <a:lvl1pPr marL="0" indent="0" algn="l">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457200"/>
            <a:ext cx="2286001" cy="885585"/>
          </a:xfrm>
          <a:prstGeom prst="rect">
            <a:avLst/>
          </a:prstGeom>
        </p:spPr>
      </p:pic>
    </p:spTree>
    <p:extLst>
      <p:ext uri="{BB962C8B-B14F-4D97-AF65-F5344CB8AC3E}">
        <p14:creationId xmlns:p14="http://schemas.microsoft.com/office/powerpoint/2010/main" val="2367119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7E964B-D0C7-4746-9823-3938C170C235}" type="datetimeFigureOut">
              <a:rPr lang="en-US">
                <a:solidFill>
                  <a:prstClr val="black"/>
                </a:solidFill>
              </a:rPr>
              <a:pPr/>
              <a:t>3/24/2015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F7AE6E-9740-431B-AA09-CED76CBBC44C}" type="slidenum">
              <a:rPr lang="en-US">
                <a:solidFill>
                  <a:prstClr val="black"/>
                </a:solidFill>
              </a:rPr>
              <a:pPr/>
              <a:t>‹#›</a:t>
            </a:fld>
            <a:endParaRPr lang="en-US">
              <a:solidFill>
                <a:prstClr val="black"/>
              </a:solidFill>
            </a:endParaRPr>
          </a:p>
        </p:txBody>
      </p:sp>
      <p:sp>
        <p:nvSpPr>
          <p:cNvPr id="7" name="Title 1"/>
          <p:cNvSpPr>
            <a:spLocks noGrp="1"/>
          </p:cNvSpPr>
          <p:nvPr>
            <p:ph type="title"/>
          </p:nvPr>
        </p:nvSpPr>
        <p:spPr>
          <a:xfrm>
            <a:off x="1828800" y="274638"/>
            <a:ext cx="6858000" cy="792162"/>
          </a:xfrm>
        </p:spPr>
        <p:txBody>
          <a:bodyPr>
            <a:normAutofit/>
          </a:bodyPr>
          <a:lstStyle>
            <a:lvl1pPr algn="r">
              <a:defRPr sz="3000" b="1">
                <a:solidFill>
                  <a:schemeClr val="bg1"/>
                </a:solidFill>
              </a:defRPr>
            </a:lvl1p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30862019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7E964B-D0C7-4746-9823-3938C170C235}" type="datetimeFigureOut">
              <a:rPr lang="en-US">
                <a:solidFill>
                  <a:prstClr val="black"/>
                </a:solidFill>
              </a:rPr>
              <a:pPr/>
              <a:t>3/24/2015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F7AE6E-9740-431B-AA09-CED76CBBC44C}" type="slidenum">
              <a:rPr lang="en-US">
                <a:solidFill>
                  <a:prstClr val="black"/>
                </a:solidFill>
              </a:rPr>
              <a:pPr/>
              <a:t>‹#›</a:t>
            </a:fld>
            <a:endParaRPr lang="en-US">
              <a:solidFill>
                <a:prstClr val="black"/>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25429387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820738"/>
          </a:xfrm>
          <a:prstGeom prst="rect">
            <a:avLst/>
          </a:prstGeom>
        </p:spPr>
        <p:txBody>
          <a:bodyPr/>
          <a:lstStyle>
            <a:lvl1pPr>
              <a:defRPr>
                <a:latin typeface="Calibri" pitchFamily="34" charset="0"/>
              </a:defRPr>
            </a:lvl1pPr>
          </a:lstStyle>
          <a:p>
            <a:r>
              <a:rPr lang="en-US" smtClean="0"/>
              <a:t>Click to edit Master title style</a:t>
            </a:r>
            <a:endParaRPr lang="en-US" dirty="0"/>
          </a:p>
        </p:txBody>
      </p:sp>
      <p:sp>
        <p:nvSpPr>
          <p:cNvPr id="10" name="Content Placeholder 9"/>
          <p:cNvSpPr>
            <a:spLocks noGrp="1"/>
          </p:cNvSpPr>
          <p:nvPr>
            <p:ph sz="quarter" idx="13"/>
          </p:nvPr>
        </p:nvSpPr>
        <p:spPr>
          <a:xfrm>
            <a:off x="457200" y="1524000"/>
            <a:ext cx="7239000" cy="4724400"/>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12613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792162"/>
          </a:xfrm>
        </p:spPr>
        <p:txBody>
          <a:bodyPr>
            <a:normAutofit/>
          </a:bodyPr>
          <a:lstStyle>
            <a:lvl1pPr algn="r">
              <a:defRPr sz="3000" b="1">
                <a:solidFill>
                  <a:schemeClr val="tx1">
                    <a:lumMod val="65000"/>
                    <a:lumOff val="3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5257800"/>
          </a:xfrm>
        </p:spPr>
        <p:txBody>
          <a:bodyPr/>
          <a:lstStyle>
            <a:lvl1pPr marL="342900" indent="-342900">
              <a:buClr>
                <a:srgbClr val="00B0F0"/>
              </a:buClr>
              <a:buFont typeface="Arial" panose="020B0604020202020204" pitchFamily="34" charset="0"/>
              <a:buChar char="•"/>
              <a:defRPr/>
            </a:lvl1pPr>
            <a:lvl2pPr marL="742950" indent="-285750">
              <a:buClr>
                <a:srgbClr val="00B0F0"/>
              </a:buClr>
              <a:buSzPct val="80000"/>
              <a:buFont typeface="Courier New" panose="02070309020205020404" pitchFamily="49" charset="0"/>
              <a:buChar char="o"/>
              <a:defRPr/>
            </a:lvl2pPr>
            <a:lvl3pPr marL="1143000" indent="-228600">
              <a:buClr>
                <a:srgbClr val="00B0F0"/>
              </a:buClr>
              <a:buFont typeface="Wingdings" panose="05000000000000000000" pitchFamily="2" charset="2"/>
              <a:buChar char="§"/>
              <a:defRPr/>
            </a:lvl3pPr>
            <a:lvl4pPr>
              <a:buClr>
                <a:srgbClr val="00B0F0"/>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5861106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00400"/>
            <a:ext cx="9144000" cy="3316924"/>
          </a:xfrm>
          <a:prstGeom prst="rect">
            <a:avLst/>
          </a:prstGeom>
        </p:spPr>
      </p:pic>
      <p:sp>
        <p:nvSpPr>
          <p:cNvPr id="2" name="Title 1"/>
          <p:cNvSpPr>
            <a:spLocks noGrp="1"/>
          </p:cNvSpPr>
          <p:nvPr>
            <p:ph type="ctrTitle"/>
          </p:nvPr>
        </p:nvSpPr>
        <p:spPr>
          <a:xfrm>
            <a:off x="685800" y="1600200"/>
            <a:ext cx="7772400" cy="1752600"/>
          </a:xfrm>
        </p:spPr>
        <p:txBody>
          <a:bodyPr>
            <a:normAutofit/>
          </a:bodyPr>
          <a:lstStyle>
            <a:lvl1pPr algn="l">
              <a:defRPr sz="4000" b="1">
                <a:solidFill>
                  <a:schemeClr val="tx1">
                    <a:lumMod val="75000"/>
                    <a:lumOff val="2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57600"/>
            <a:ext cx="4648200" cy="1981200"/>
          </a:xfrm>
        </p:spPr>
        <p:txBody>
          <a:bodyPr>
            <a:normAutofit/>
          </a:bodyPr>
          <a:lstStyle>
            <a:lvl1pPr marL="0" indent="0" algn="l">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199" y="457200"/>
            <a:ext cx="2286001" cy="885585"/>
          </a:xfrm>
          <a:prstGeom prst="rect">
            <a:avLst/>
          </a:prstGeom>
        </p:spPr>
      </p:pic>
    </p:spTree>
    <p:extLst>
      <p:ext uri="{BB962C8B-B14F-4D97-AF65-F5344CB8AC3E}">
        <p14:creationId xmlns:p14="http://schemas.microsoft.com/office/powerpoint/2010/main" val="5942643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792162"/>
          </a:xfrm>
        </p:spPr>
        <p:txBody>
          <a:bodyPr>
            <a:normAutofit/>
          </a:bodyPr>
          <a:lstStyle>
            <a:lvl1pPr algn="r">
              <a:defRPr sz="3000" b="1">
                <a:solidFill>
                  <a:schemeClr val="tx1">
                    <a:lumMod val="65000"/>
                    <a:lumOff val="3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5257800"/>
          </a:xfrm>
        </p:spPr>
        <p:txBody>
          <a:bodyPr/>
          <a:lstStyle>
            <a:lvl1pPr marL="342900" indent="-342900">
              <a:buClr>
                <a:srgbClr val="00B0F0"/>
              </a:buClr>
              <a:buFont typeface="Arial" panose="020B0604020202020204" pitchFamily="34" charset="0"/>
              <a:buChar char="•"/>
              <a:defRPr/>
            </a:lvl1pPr>
            <a:lvl2pPr marL="742950" indent="-285750">
              <a:buClr>
                <a:srgbClr val="00B0F0"/>
              </a:buClr>
              <a:buSzPct val="80000"/>
              <a:buFont typeface="Courier New" panose="02070309020205020404" pitchFamily="49" charset="0"/>
              <a:buChar char="o"/>
              <a:defRPr/>
            </a:lvl2pPr>
            <a:lvl3pPr marL="1143000" indent="-228600">
              <a:buClr>
                <a:srgbClr val="00B0F0"/>
              </a:buClr>
              <a:buFont typeface="Wingdings" panose="05000000000000000000" pitchFamily="2" charset="2"/>
              <a:buChar char="§"/>
              <a:defRPr/>
            </a:lvl3pPr>
            <a:lvl4pPr>
              <a:buClr>
                <a:srgbClr val="00B0F0"/>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42744907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CD91D5-5AD8-4B95-8F61-B3EC0ED5E8EC}" type="datetimeFigureOut">
              <a:rPr lang="en-US" smtClean="0">
                <a:solidFill>
                  <a:prstClr val="black"/>
                </a:solidFill>
              </a:rPr>
              <a:pPr/>
              <a:t>3/24/2015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76497F0-A2F4-481C-9BA3-5CCC6AAA949F}"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17589119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Clr>
                <a:srgbClr val="00B0F0"/>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00B0F0"/>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5CD91D5-5AD8-4B95-8F61-B3EC0ED5E8EC}" type="datetimeFigureOut">
              <a:rPr lang="en-US" smtClean="0">
                <a:solidFill>
                  <a:prstClr val="black"/>
                </a:solidFill>
              </a:rPr>
              <a:pPr/>
              <a:t>3/24/2015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76497F0-A2F4-481C-9BA3-5CCC6AAA949F}" type="slidenum">
              <a:rPr lang="en-US" smtClean="0">
                <a:solidFill>
                  <a:prstClr val="black"/>
                </a:solidFill>
              </a:rPr>
              <a:pPr/>
              <a:t>‹#›</a:t>
            </a:fld>
            <a:endParaRPr lang="en-US">
              <a:solidFill>
                <a:prstClr val="black"/>
              </a:solidFill>
            </a:endParaRPr>
          </a:p>
        </p:txBody>
      </p:sp>
      <p:sp>
        <p:nvSpPr>
          <p:cNvPr id="8" name="Title 1"/>
          <p:cNvSpPr>
            <a:spLocks noGrp="1"/>
          </p:cNvSpPr>
          <p:nvPr>
            <p:ph type="title"/>
          </p:nvPr>
        </p:nvSpPr>
        <p:spPr>
          <a:xfrm>
            <a:off x="1828800" y="274638"/>
            <a:ext cx="6858000" cy="792162"/>
          </a:xfrm>
        </p:spPr>
        <p:txBody>
          <a:bodyPr>
            <a:normAutofit/>
          </a:bodyPr>
          <a:lstStyle>
            <a:lvl1pPr algn="r">
              <a:defRPr sz="3000" b="1">
                <a:solidFill>
                  <a:schemeClr val="bg1"/>
                </a:solidFill>
              </a:defRPr>
            </a:lvl1pPr>
          </a:lstStyle>
          <a:p>
            <a:r>
              <a:rPr lang="en-US" smtClean="0"/>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1861800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CD91D5-5AD8-4B95-8F61-B3EC0ED5E8EC}" type="datetimeFigureOut">
              <a:rPr lang="en-US" smtClean="0">
                <a:solidFill>
                  <a:prstClr val="black"/>
                </a:solidFill>
              </a:rPr>
              <a:pPr/>
              <a:t>3/24/2015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76497F0-A2F4-481C-9BA3-5CCC6AAA949F}" type="slidenum">
              <a:rPr lang="en-US" smtClean="0">
                <a:solidFill>
                  <a:prstClr val="black"/>
                </a:solidFill>
              </a:rPr>
              <a:pPr/>
              <a:t>‹#›</a:t>
            </a:fld>
            <a:endParaRPr lang="en-US">
              <a:solidFill>
                <a:prstClr val="black"/>
              </a:solidFill>
            </a:endParaRPr>
          </a:p>
        </p:txBody>
      </p:sp>
      <p:sp>
        <p:nvSpPr>
          <p:cNvPr id="10" name="Title 1"/>
          <p:cNvSpPr>
            <a:spLocks noGrp="1"/>
          </p:cNvSpPr>
          <p:nvPr>
            <p:ph type="title"/>
          </p:nvPr>
        </p:nvSpPr>
        <p:spPr>
          <a:xfrm>
            <a:off x="1828800" y="274638"/>
            <a:ext cx="6858000" cy="792162"/>
          </a:xfrm>
        </p:spPr>
        <p:txBody>
          <a:bodyPr>
            <a:normAutofit/>
          </a:bodyPr>
          <a:lstStyle>
            <a:lvl1pPr algn="r">
              <a:defRPr sz="3000" b="1">
                <a:solidFill>
                  <a:schemeClr val="bg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20733925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E5CD91D5-5AD8-4B95-8F61-B3EC0ED5E8EC}" type="datetimeFigureOut">
              <a:rPr lang="en-US" smtClean="0">
                <a:solidFill>
                  <a:prstClr val="black"/>
                </a:solidFill>
              </a:rPr>
              <a:pPr/>
              <a:t>3/24/2015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76497F0-A2F4-481C-9BA3-5CCC6AAA949F}" type="slidenum">
              <a:rPr lang="en-US" smtClean="0">
                <a:solidFill>
                  <a:prstClr val="black"/>
                </a:solidFill>
              </a:rPr>
              <a:pPr/>
              <a:t>‹#›</a:t>
            </a:fld>
            <a:endParaRPr lang="en-US">
              <a:solidFill>
                <a:prstClr val="black"/>
              </a:solidFill>
            </a:endParaRPr>
          </a:p>
        </p:txBody>
      </p:sp>
      <p:sp>
        <p:nvSpPr>
          <p:cNvPr id="6" name="Title 1"/>
          <p:cNvSpPr>
            <a:spLocks noGrp="1"/>
          </p:cNvSpPr>
          <p:nvPr>
            <p:ph type="title"/>
          </p:nvPr>
        </p:nvSpPr>
        <p:spPr>
          <a:xfrm>
            <a:off x="1828800" y="274638"/>
            <a:ext cx="6858000" cy="792162"/>
          </a:xfrm>
        </p:spPr>
        <p:txBody>
          <a:bodyPr>
            <a:normAutofit/>
          </a:bodyPr>
          <a:lstStyle>
            <a:lvl1pPr algn="r">
              <a:defRPr sz="3000" b="1">
                <a:solidFill>
                  <a:schemeClr val="bg1"/>
                </a:solidFill>
              </a:defRPr>
            </a:lvl1pPr>
          </a:lstStyle>
          <a:p>
            <a:r>
              <a:rPr lang="en-US"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24270611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792162"/>
          </a:xfrm>
        </p:spPr>
        <p:txBody>
          <a:bodyPr>
            <a:normAutofit/>
          </a:bodyPr>
          <a:lstStyle>
            <a:lvl1pPr algn="r">
              <a:defRPr sz="3000" b="1">
                <a:solidFill>
                  <a:schemeClr val="tx1">
                    <a:lumMod val="65000"/>
                    <a:lumOff val="3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5257800"/>
          </a:xfrm>
        </p:spPr>
        <p:txBody>
          <a:bodyPr/>
          <a:lstStyle>
            <a:lvl1pPr marL="342900" indent="-342900">
              <a:buClr>
                <a:srgbClr val="00B0F0"/>
              </a:buClr>
              <a:buFont typeface="Arial" panose="020B0604020202020204" pitchFamily="34" charset="0"/>
              <a:buChar char="•"/>
              <a:defRPr/>
            </a:lvl1pPr>
            <a:lvl2pPr marL="742950" indent="-285750">
              <a:buClr>
                <a:srgbClr val="00B0F0"/>
              </a:buClr>
              <a:buSzPct val="80000"/>
              <a:buFont typeface="Courier New" panose="02070309020205020404" pitchFamily="49" charset="0"/>
              <a:buChar char="o"/>
              <a:defRPr/>
            </a:lvl2pPr>
            <a:lvl3pPr marL="1143000" indent="-228600">
              <a:buClr>
                <a:srgbClr val="00B0F0"/>
              </a:buClr>
              <a:buFont typeface="Wingdings" panose="05000000000000000000" pitchFamily="2" charset="2"/>
              <a:buChar char="§"/>
              <a:defRPr/>
            </a:lvl3pPr>
            <a:lvl4pPr>
              <a:buClr>
                <a:srgbClr val="00B0F0"/>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8159287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5CD91D5-5AD8-4B95-8F61-B3EC0ED5E8EC}" type="datetimeFigureOut">
              <a:rPr lang="en-US" smtClean="0">
                <a:solidFill>
                  <a:prstClr val="black"/>
                </a:solidFill>
              </a:rPr>
              <a:pPr/>
              <a:t>3/24/2015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76497F0-A2F4-481C-9BA3-5CCC6AAA949F}" type="slidenum">
              <a:rPr lang="en-US" smtClean="0">
                <a:solidFill>
                  <a:prstClr val="black"/>
                </a:solidFill>
              </a:rPr>
              <a:pPr/>
              <a:t>‹#›</a:t>
            </a:fld>
            <a:endParaRPr lang="en-US">
              <a:solidFill>
                <a:prstClr val="black"/>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31648940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5CD91D5-5AD8-4B95-8F61-B3EC0ED5E8EC}" type="datetimeFigureOut">
              <a:rPr lang="en-US" smtClean="0">
                <a:solidFill>
                  <a:prstClr val="black"/>
                </a:solidFill>
              </a:rPr>
              <a:pPr/>
              <a:t>3/24/2015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76497F0-A2F4-481C-9BA3-5CCC6AAA949F}" type="slidenum">
              <a:rPr lang="en-US" smtClean="0">
                <a:solidFill>
                  <a:prstClr val="black"/>
                </a:solidFill>
              </a:rPr>
              <a:pPr/>
              <a:t>‹#›</a:t>
            </a:fld>
            <a:endParaRPr lang="en-US">
              <a:solidFill>
                <a:prstClr val="black"/>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46968142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5CD91D5-5AD8-4B95-8F61-B3EC0ED5E8EC}" type="datetimeFigureOut">
              <a:rPr lang="en-US" smtClean="0">
                <a:solidFill>
                  <a:prstClr val="black"/>
                </a:solidFill>
              </a:rPr>
              <a:pPr/>
              <a:t>3/24/2015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76497F0-A2F4-481C-9BA3-5CCC6AAA949F}" type="slidenum">
              <a:rPr lang="en-US" smtClean="0">
                <a:solidFill>
                  <a:prstClr val="black"/>
                </a:solidFill>
              </a:rPr>
              <a:pPr/>
              <a:t>‹#›</a:t>
            </a:fld>
            <a:endParaRPr lang="en-US">
              <a:solidFill>
                <a:prstClr val="black"/>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30674056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CD91D5-5AD8-4B95-8F61-B3EC0ED5E8EC}" type="datetimeFigureOut">
              <a:rPr lang="en-US" smtClean="0">
                <a:solidFill>
                  <a:prstClr val="black"/>
                </a:solidFill>
              </a:rPr>
              <a:pPr/>
              <a:t>3/24/2015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76497F0-A2F4-481C-9BA3-5CCC6AAA949F}" type="slidenum">
              <a:rPr lang="en-US" smtClean="0">
                <a:solidFill>
                  <a:prstClr val="black"/>
                </a:solidFill>
              </a:rPr>
              <a:pPr/>
              <a:t>‹#›</a:t>
            </a:fld>
            <a:endParaRPr lang="en-US">
              <a:solidFill>
                <a:prstClr val="black"/>
              </a:solidFill>
            </a:endParaRPr>
          </a:p>
        </p:txBody>
      </p:sp>
      <p:sp>
        <p:nvSpPr>
          <p:cNvPr id="7" name="Title 1"/>
          <p:cNvSpPr>
            <a:spLocks noGrp="1"/>
          </p:cNvSpPr>
          <p:nvPr>
            <p:ph type="title"/>
          </p:nvPr>
        </p:nvSpPr>
        <p:spPr>
          <a:xfrm>
            <a:off x="1828800" y="274638"/>
            <a:ext cx="6858000" cy="792162"/>
          </a:xfrm>
        </p:spPr>
        <p:txBody>
          <a:bodyPr>
            <a:normAutofit/>
          </a:bodyPr>
          <a:lstStyle>
            <a:lvl1pPr algn="r">
              <a:defRPr sz="3000" b="1">
                <a:solidFill>
                  <a:schemeClr val="bg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22115958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CD91D5-5AD8-4B95-8F61-B3EC0ED5E8EC}" type="datetimeFigureOut">
              <a:rPr lang="en-US" smtClean="0">
                <a:solidFill>
                  <a:prstClr val="black"/>
                </a:solidFill>
              </a:rPr>
              <a:pPr/>
              <a:t>3/24/2015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76497F0-A2F4-481C-9BA3-5CCC6AAA949F}"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24257256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i="0">
                <a:solidFill>
                  <a:srgbClr val="1B477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82C4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19833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985"/>
            <a:ext cx="8229600" cy="1143000"/>
          </a:xfrm>
          <a:prstGeom prst="rect">
            <a:avLst/>
          </a:prstGeom>
        </p:spPr>
        <p:txBody>
          <a:bodyPr/>
          <a:lstStyle>
            <a:lvl1pPr>
              <a:defRPr b="1">
                <a:solidFill>
                  <a:srgbClr val="1B477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986"/>
            <a:ext cx="8229600" cy="4068178"/>
          </a:xfrm>
          <a:prstGeom prst="rect">
            <a:avLst/>
          </a:prstGeom>
        </p:spPr>
        <p:txBody>
          <a:bodyPr/>
          <a:lstStyle>
            <a:lvl1pPr>
              <a:defRPr>
                <a:solidFill>
                  <a:srgbClr val="5F6062"/>
                </a:solidFill>
              </a:defRPr>
            </a:lvl1pPr>
            <a:lvl2pPr>
              <a:defRPr>
                <a:solidFill>
                  <a:srgbClr val="5F6062"/>
                </a:solidFill>
              </a:defRPr>
            </a:lvl2pPr>
            <a:lvl3pPr>
              <a:defRPr>
                <a:solidFill>
                  <a:srgbClr val="5F6062"/>
                </a:solidFill>
              </a:defRPr>
            </a:lvl3pPr>
            <a:lvl4pPr>
              <a:defRPr>
                <a:solidFill>
                  <a:srgbClr val="5F6062"/>
                </a:solidFill>
              </a:defRPr>
            </a:lvl4pPr>
            <a:lvl5pPr>
              <a:defRPr>
                <a:solidFill>
                  <a:srgbClr val="5F606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939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1B477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82C45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04805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20358"/>
            <a:ext cx="8229600" cy="1143000"/>
          </a:xfrm>
          <a:prstGeom prst="rect">
            <a:avLst/>
          </a:prstGeom>
        </p:spPr>
        <p:txBody>
          <a:bodyPr/>
          <a:lstStyle>
            <a:lvl1pPr>
              <a:defRPr b="1">
                <a:solidFill>
                  <a:srgbClr val="1B477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25842"/>
            <a:ext cx="4038600" cy="3900321"/>
          </a:xfrm>
          <a:prstGeom prst="rect">
            <a:avLst/>
          </a:prstGeom>
        </p:spPr>
        <p:txBody>
          <a:bodyPr/>
          <a:lstStyle>
            <a:lvl1pPr>
              <a:defRPr sz="2800">
                <a:solidFill>
                  <a:srgbClr val="5F6062"/>
                </a:solidFill>
              </a:defRPr>
            </a:lvl1pPr>
            <a:lvl2pPr>
              <a:defRPr sz="2400">
                <a:solidFill>
                  <a:srgbClr val="5F6062"/>
                </a:solidFill>
              </a:defRPr>
            </a:lvl2pPr>
            <a:lvl3pPr>
              <a:defRPr sz="2000">
                <a:solidFill>
                  <a:srgbClr val="5F6062"/>
                </a:solidFill>
              </a:defRPr>
            </a:lvl3pPr>
            <a:lvl4pPr>
              <a:defRPr sz="1800">
                <a:solidFill>
                  <a:srgbClr val="5F6062"/>
                </a:solidFill>
              </a:defRPr>
            </a:lvl4pPr>
            <a:lvl5pPr>
              <a:defRPr sz="1800">
                <a:solidFill>
                  <a:srgbClr val="5F606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25842"/>
            <a:ext cx="4038600" cy="3900321"/>
          </a:xfrm>
          <a:prstGeom prst="rect">
            <a:avLst/>
          </a:prstGeom>
        </p:spPr>
        <p:txBody>
          <a:bodyPr/>
          <a:lstStyle>
            <a:lvl1pPr>
              <a:defRPr sz="2800">
                <a:solidFill>
                  <a:srgbClr val="5F6062"/>
                </a:solidFill>
              </a:defRPr>
            </a:lvl1pPr>
            <a:lvl2pPr>
              <a:defRPr sz="2400">
                <a:solidFill>
                  <a:srgbClr val="5F6062"/>
                </a:solidFill>
              </a:defRPr>
            </a:lvl2pPr>
            <a:lvl3pPr>
              <a:defRPr sz="2000">
                <a:solidFill>
                  <a:srgbClr val="5F6062"/>
                </a:solidFill>
              </a:defRPr>
            </a:lvl3pPr>
            <a:lvl4pPr>
              <a:defRPr sz="1800">
                <a:solidFill>
                  <a:srgbClr val="5F6062"/>
                </a:solidFill>
              </a:defRPr>
            </a:lvl4pPr>
            <a:lvl5pPr>
              <a:defRPr sz="1800">
                <a:solidFill>
                  <a:srgbClr val="5F606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2198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9638"/>
            <a:ext cx="8229600" cy="1143000"/>
          </a:xfrm>
          <a:prstGeom prst="rect">
            <a:avLst/>
          </a:prstGeom>
        </p:spPr>
        <p:txBody>
          <a:bodyPr/>
          <a:lstStyle>
            <a:lvl1pPr>
              <a:defRPr b="1">
                <a:solidFill>
                  <a:srgbClr val="1B477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52613"/>
            <a:ext cx="4040188" cy="639762"/>
          </a:xfrm>
          <a:prstGeom prst="rect">
            <a:avLst/>
          </a:prstGeom>
        </p:spPr>
        <p:txBody>
          <a:bodyPr anchor="b"/>
          <a:lstStyle>
            <a:lvl1pPr marL="0" indent="0">
              <a:buNone/>
              <a:defRPr sz="2400" b="1">
                <a:solidFill>
                  <a:srgbClr val="82C4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89199"/>
            <a:ext cx="4040188" cy="3636963"/>
          </a:xfrm>
          <a:prstGeom prst="rect">
            <a:avLst/>
          </a:prstGeom>
        </p:spPr>
        <p:txBody>
          <a:bodyPr/>
          <a:lstStyle>
            <a:lvl1pPr>
              <a:defRPr sz="2400">
                <a:solidFill>
                  <a:srgbClr val="5F6062"/>
                </a:solidFill>
              </a:defRPr>
            </a:lvl1pPr>
            <a:lvl2pPr>
              <a:defRPr sz="2000">
                <a:solidFill>
                  <a:srgbClr val="5F6062"/>
                </a:solidFill>
              </a:defRPr>
            </a:lvl2pPr>
            <a:lvl3pPr>
              <a:defRPr sz="1800">
                <a:solidFill>
                  <a:srgbClr val="5F6062"/>
                </a:solidFill>
              </a:defRPr>
            </a:lvl3pPr>
            <a:lvl4pPr>
              <a:defRPr sz="1600">
                <a:solidFill>
                  <a:srgbClr val="5F6062"/>
                </a:solidFill>
              </a:defRPr>
            </a:lvl4pPr>
            <a:lvl5pPr>
              <a:defRPr sz="1600">
                <a:solidFill>
                  <a:srgbClr val="5F606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52613"/>
            <a:ext cx="4041775" cy="639762"/>
          </a:xfrm>
          <a:prstGeom prst="rect">
            <a:avLst/>
          </a:prstGeom>
        </p:spPr>
        <p:txBody>
          <a:bodyPr anchor="b"/>
          <a:lstStyle>
            <a:lvl1pPr marL="0" indent="0">
              <a:buNone/>
              <a:defRPr sz="2400" b="1">
                <a:solidFill>
                  <a:srgbClr val="82C4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89199"/>
            <a:ext cx="4041775" cy="3636964"/>
          </a:xfrm>
          <a:prstGeom prst="rect">
            <a:avLst/>
          </a:prstGeom>
        </p:spPr>
        <p:txBody>
          <a:bodyPr/>
          <a:lstStyle>
            <a:lvl1pPr>
              <a:defRPr sz="2400">
                <a:solidFill>
                  <a:srgbClr val="5F6062"/>
                </a:solidFill>
              </a:defRPr>
            </a:lvl1pPr>
            <a:lvl2pPr>
              <a:defRPr sz="2000">
                <a:solidFill>
                  <a:srgbClr val="5F6062"/>
                </a:solidFill>
              </a:defRPr>
            </a:lvl2pPr>
            <a:lvl3pPr>
              <a:defRPr sz="1800">
                <a:solidFill>
                  <a:srgbClr val="5F6062"/>
                </a:solidFill>
              </a:defRPr>
            </a:lvl3pPr>
            <a:lvl4pPr>
              <a:defRPr sz="1600">
                <a:solidFill>
                  <a:srgbClr val="5F6062"/>
                </a:solidFill>
              </a:defRPr>
            </a:lvl4pPr>
            <a:lvl5pPr>
              <a:defRPr sz="1600">
                <a:solidFill>
                  <a:srgbClr val="5F606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30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7E964B-D0C7-4746-9823-3938C170C235}" type="datetimeFigureOut">
              <a:rPr lang="en-US">
                <a:solidFill>
                  <a:prstClr val="black"/>
                </a:solidFill>
              </a:rPr>
              <a:pPr/>
              <a:t>3/24/2015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F7AE6E-9740-431B-AA09-CED76CBBC44C}" type="slidenum">
              <a:rPr lang="en-US">
                <a:solidFill>
                  <a:prstClr val="black"/>
                </a:solidFill>
              </a:rPr>
              <a:pPr/>
              <a:t>‹#›</a:t>
            </a:fld>
            <a:endParaRPr lang="en-US">
              <a:solidFill>
                <a:prstClr val="black"/>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166903985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09638"/>
            <a:ext cx="8229600" cy="1143000"/>
          </a:xfrm>
          <a:prstGeom prst="rect">
            <a:avLst/>
          </a:prstGeom>
        </p:spPr>
        <p:txBody>
          <a:bodyPr/>
          <a:lstStyle>
            <a:lvl1pPr>
              <a:defRPr b="1">
                <a:solidFill>
                  <a:srgbClr val="1B477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20684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614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7900"/>
            <a:ext cx="3008313" cy="609600"/>
          </a:xfrm>
          <a:prstGeom prst="rect">
            <a:avLst/>
          </a:prstGeom>
        </p:spPr>
        <p:txBody>
          <a:bodyPr anchor="b"/>
          <a:lstStyle>
            <a:lvl1pPr algn="l">
              <a:defRPr sz="2000" b="1">
                <a:solidFill>
                  <a:srgbClr val="82C45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77900"/>
            <a:ext cx="5111750" cy="5148263"/>
          </a:xfrm>
          <a:prstGeom prst="rect">
            <a:avLst/>
          </a:prstGeom>
        </p:spPr>
        <p:txBody>
          <a:bodyPr/>
          <a:lstStyle>
            <a:lvl1pPr>
              <a:defRPr sz="3200">
                <a:solidFill>
                  <a:srgbClr val="5F6062"/>
                </a:solidFill>
              </a:defRPr>
            </a:lvl1pPr>
            <a:lvl2pPr>
              <a:defRPr sz="2800">
                <a:solidFill>
                  <a:srgbClr val="5F6062"/>
                </a:solidFill>
              </a:defRPr>
            </a:lvl2pPr>
            <a:lvl3pPr>
              <a:defRPr sz="2400">
                <a:solidFill>
                  <a:srgbClr val="5F6062"/>
                </a:solidFill>
              </a:defRPr>
            </a:lvl3pPr>
            <a:lvl4pPr>
              <a:defRPr sz="2000">
                <a:solidFill>
                  <a:srgbClr val="5F6062"/>
                </a:solidFill>
              </a:defRPr>
            </a:lvl4pPr>
            <a:lvl5pPr>
              <a:defRPr sz="2000">
                <a:solidFill>
                  <a:srgbClr val="5F606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87500"/>
            <a:ext cx="3008313" cy="4538663"/>
          </a:xfrm>
          <a:prstGeom prst="rect">
            <a:avLst/>
          </a:prstGeom>
        </p:spPr>
        <p:txBody>
          <a:bodyPr/>
          <a:lstStyle>
            <a:lvl1pPr marL="0" indent="0">
              <a:buNone/>
              <a:defRPr sz="1400">
                <a:solidFill>
                  <a:srgbClr val="5F606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42332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82C456"/>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965199"/>
            <a:ext cx="5486400" cy="37623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5F606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5865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Clr>
                <a:srgbClr val="00B0F0"/>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00B0F0"/>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7E964B-D0C7-4746-9823-3938C170C235}" type="datetimeFigureOut">
              <a:rPr lang="en-US">
                <a:solidFill>
                  <a:prstClr val="black"/>
                </a:solidFill>
              </a:rPr>
              <a:pPr/>
              <a:t>3/24/2015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F7AE6E-9740-431B-AA09-CED76CBBC44C}" type="slidenum">
              <a:rPr lang="en-US">
                <a:solidFill>
                  <a:prstClr val="black"/>
                </a:solidFill>
              </a:rPr>
              <a:pPr/>
              <a:t>‹#›</a:t>
            </a:fld>
            <a:endParaRPr lang="en-US">
              <a:solidFill>
                <a:prstClr val="black"/>
              </a:solidFill>
            </a:endParaRPr>
          </a:p>
        </p:txBody>
      </p:sp>
      <p:sp>
        <p:nvSpPr>
          <p:cNvPr id="8" name="Title 1"/>
          <p:cNvSpPr>
            <a:spLocks noGrp="1"/>
          </p:cNvSpPr>
          <p:nvPr>
            <p:ph type="title"/>
          </p:nvPr>
        </p:nvSpPr>
        <p:spPr>
          <a:xfrm>
            <a:off x="1828800" y="274638"/>
            <a:ext cx="6858000" cy="792162"/>
          </a:xfrm>
        </p:spPr>
        <p:txBody>
          <a:bodyPr>
            <a:normAutofit/>
          </a:bodyPr>
          <a:lstStyle>
            <a:lvl1pPr algn="r">
              <a:defRPr sz="3000" b="1">
                <a:solidFill>
                  <a:schemeClr val="bg1"/>
                </a:solidFill>
              </a:defRPr>
            </a:lvl1pPr>
          </a:lstStyle>
          <a:p>
            <a:r>
              <a:rPr lang="en-US" smtClean="0"/>
              <a:t>Click to edit Master title style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15188139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77E964B-D0C7-4746-9823-3938C170C235}" type="datetimeFigureOut">
              <a:rPr lang="en-US">
                <a:solidFill>
                  <a:prstClr val="black"/>
                </a:solidFill>
              </a:rPr>
              <a:pPr/>
              <a:t>3/24/2015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4F7AE6E-9740-431B-AA09-CED76CBBC44C}" type="slidenum">
              <a:rPr lang="en-US">
                <a:solidFill>
                  <a:prstClr val="black"/>
                </a:solidFill>
              </a:rPr>
              <a:pPr/>
              <a:t>‹#›</a:t>
            </a:fld>
            <a:endParaRPr lang="en-US">
              <a:solidFill>
                <a:prstClr val="black"/>
              </a:solidFill>
            </a:endParaRPr>
          </a:p>
        </p:txBody>
      </p:sp>
      <p:sp>
        <p:nvSpPr>
          <p:cNvPr id="10" name="Title 1"/>
          <p:cNvSpPr>
            <a:spLocks noGrp="1"/>
          </p:cNvSpPr>
          <p:nvPr>
            <p:ph type="title"/>
          </p:nvPr>
        </p:nvSpPr>
        <p:spPr>
          <a:xfrm>
            <a:off x="1828800" y="274638"/>
            <a:ext cx="6858000" cy="792162"/>
          </a:xfrm>
        </p:spPr>
        <p:txBody>
          <a:bodyPr>
            <a:normAutofit/>
          </a:bodyPr>
          <a:lstStyle>
            <a:lvl1pPr algn="r">
              <a:defRPr sz="3000" b="1">
                <a:solidFill>
                  <a:schemeClr val="bg1"/>
                </a:solidFill>
              </a:defRPr>
            </a:lvl1pPr>
          </a:lstStyle>
          <a:p>
            <a:r>
              <a:rPr lang="en-US" smtClean="0"/>
              <a:t>Click to edit Master title style</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6228541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D77E964B-D0C7-4746-9823-3938C170C235}" type="datetimeFigureOut">
              <a:rPr lang="en-US">
                <a:solidFill>
                  <a:prstClr val="black"/>
                </a:solidFill>
              </a:rPr>
              <a:pPr/>
              <a:t>3/24/2015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4F7AE6E-9740-431B-AA09-CED76CBBC44C}" type="slidenum">
              <a:rPr lang="en-US">
                <a:solidFill>
                  <a:prstClr val="black"/>
                </a:solidFill>
              </a:rPr>
              <a:pPr/>
              <a:t>‹#›</a:t>
            </a:fld>
            <a:endParaRPr lang="en-US">
              <a:solidFill>
                <a:prstClr val="black"/>
              </a:solidFill>
            </a:endParaRPr>
          </a:p>
        </p:txBody>
      </p:sp>
      <p:sp>
        <p:nvSpPr>
          <p:cNvPr id="6" name="Title 1"/>
          <p:cNvSpPr>
            <a:spLocks noGrp="1"/>
          </p:cNvSpPr>
          <p:nvPr>
            <p:ph type="title"/>
          </p:nvPr>
        </p:nvSpPr>
        <p:spPr>
          <a:xfrm>
            <a:off x="1828800" y="274638"/>
            <a:ext cx="6858000" cy="792162"/>
          </a:xfrm>
        </p:spPr>
        <p:txBody>
          <a:bodyPr>
            <a:normAutofit/>
          </a:bodyPr>
          <a:lstStyle>
            <a:lvl1pPr algn="r">
              <a:defRPr sz="3000" b="1">
                <a:solidFill>
                  <a:schemeClr val="bg1"/>
                </a:solidFill>
              </a:defRPr>
            </a:lvl1pPr>
          </a:lstStyle>
          <a:p>
            <a:r>
              <a:rPr lang="en-US" smtClean="0"/>
              <a:t>Click to edit Master 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11899096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77E964B-D0C7-4746-9823-3938C170C235}" type="datetimeFigureOut">
              <a:rPr lang="en-US">
                <a:solidFill>
                  <a:prstClr val="black"/>
                </a:solidFill>
              </a:rPr>
              <a:pPr/>
              <a:t>3/24/2015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4F7AE6E-9740-431B-AA09-CED76CBBC44C}" type="slidenum">
              <a:rPr lang="en-US">
                <a:solidFill>
                  <a:prstClr val="black"/>
                </a:solidFill>
              </a:rPr>
              <a:pPr/>
              <a:t>‹#›</a:t>
            </a:fld>
            <a:endParaRPr lang="en-US">
              <a:solidFill>
                <a:prstClr val="black"/>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7656791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7E964B-D0C7-4746-9823-3938C170C235}" type="datetimeFigureOut">
              <a:rPr lang="en-US">
                <a:solidFill>
                  <a:prstClr val="black"/>
                </a:solidFill>
              </a:rPr>
              <a:pPr/>
              <a:t>3/24/2015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F7AE6E-9740-431B-AA09-CED76CBBC44C}" type="slidenum">
              <a:rPr lang="en-US">
                <a:solidFill>
                  <a:prstClr val="black"/>
                </a:solidFill>
              </a:rPr>
              <a:pPr/>
              <a:t>‹#›</a:t>
            </a:fld>
            <a:endParaRPr lang="en-US">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11047932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7E964B-D0C7-4746-9823-3938C170C235}" type="datetimeFigureOut">
              <a:rPr lang="en-US">
                <a:solidFill>
                  <a:prstClr val="black"/>
                </a:solidFill>
              </a:rPr>
              <a:pPr/>
              <a:t>3/24/2015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F7AE6E-9740-431B-AA09-CED76CBBC44C}" type="slidenum">
              <a:rPr lang="en-US">
                <a:solidFill>
                  <a:prstClr val="black"/>
                </a:solidFill>
              </a:rPr>
              <a:pPr/>
              <a:t>‹#›</a:t>
            </a:fld>
            <a:endParaRPr lang="en-US">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866" y="228600"/>
            <a:ext cx="1349733" cy="52288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77000"/>
            <a:ext cx="9448800" cy="288276"/>
          </a:xfrm>
          <a:prstGeom prst="rect">
            <a:avLst/>
          </a:prstGeom>
        </p:spPr>
      </p:pic>
    </p:spTree>
    <p:extLst>
      <p:ext uri="{BB962C8B-B14F-4D97-AF65-F5344CB8AC3E}">
        <p14:creationId xmlns:p14="http://schemas.microsoft.com/office/powerpoint/2010/main" val="20567519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jpeg"/><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0726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B0F0"/>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B0F0"/>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8994" name="Rectangle 2"/>
          <p:cNvSpPr>
            <a:spLocks noGrp="1" noChangeArrowheads="1"/>
          </p:cNvSpPr>
          <p:nvPr>
            <p:ph type="body" idx="1"/>
          </p:nvPr>
        </p:nvSpPr>
        <p:spPr bwMode="auto">
          <a:xfrm>
            <a:off x="395288" y="1543050"/>
            <a:ext cx="7291387" cy="49101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Fifth level</a:t>
            </a:r>
          </a:p>
          <a:p>
            <a:pPr lvl="4"/>
            <a:r>
              <a:rPr lang="en-US" dirty="0" smtClean="0"/>
              <a:t>Sixth level</a:t>
            </a:r>
          </a:p>
          <a:p>
            <a:pPr lvl="1"/>
            <a:endParaRPr lang="en-US" dirty="0" smtClean="0"/>
          </a:p>
        </p:txBody>
      </p:sp>
      <p:sp>
        <p:nvSpPr>
          <p:cNvPr id="468997" name="Rectangle 5"/>
          <p:cNvSpPr>
            <a:spLocks noGrp="1" noChangeArrowheads="1"/>
          </p:cNvSpPr>
          <p:nvPr>
            <p:ph type="title"/>
          </p:nvPr>
        </p:nvSpPr>
        <p:spPr bwMode="auto">
          <a:xfrm>
            <a:off x="395288" y="730250"/>
            <a:ext cx="7291387" cy="812800"/>
          </a:xfrm>
          <a:prstGeom prst="rect">
            <a:avLst/>
          </a:prstGeom>
          <a:noFill/>
          <a:ln w="9525">
            <a:noFill/>
            <a:miter lim="800000"/>
            <a:headEnd/>
            <a:tailEnd/>
          </a:ln>
          <a:effectLst/>
        </p:spPr>
        <p:txBody>
          <a:bodyPr vert="horz" wrap="square" lIns="0" tIns="0" rIns="0" bIns="431800" numCol="1" anchor="t" anchorCtr="0" compatLnSpc="1">
            <a:prstTxWarp prst="textNoShape">
              <a:avLst/>
            </a:prstTxWarp>
            <a:spAutoFit/>
          </a:bodyPr>
          <a:lstStyle/>
          <a:p>
            <a:pPr lvl="0"/>
            <a:r>
              <a:rPr lang="en-US" smtClean="0"/>
              <a:t>Click to edit Master title style</a:t>
            </a:r>
            <a:endParaRPr lang="en-US" dirty="0" smtClean="0"/>
          </a:p>
        </p:txBody>
      </p:sp>
      <p:sp>
        <p:nvSpPr>
          <p:cNvPr id="469008" name="Rectangle 16"/>
          <p:cNvSpPr>
            <a:spLocks noChangeArrowheads="1"/>
          </p:cNvSpPr>
          <p:nvPr/>
        </p:nvSpPr>
        <p:spPr bwMode="auto">
          <a:xfrm>
            <a:off x="7812088" y="6707188"/>
            <a:ext cx="4175125" cy="152400"/>
          </a:xfrm>
          <a:prstGeom prst="rect">
            <a:avLst/>
          </a:prstGeom>
          <a:noFill/>
          <a:ln w="9525">
            <a:noFill/>
            <a:miter lim="800000"/>
            <a:headEnd/>
            <a:tailEnd/>
          </a:ln>
          <a:effectLst/>
        </p:spPr>
        <p:txBody>
          <a:bodyPr wrap="none" lIns="0" tIns="0" rIns="0" bIns="0" anchor="ctr"/>
          <a:lstStyle/>
          <a:p>
            <a:pPr eaLnBrk="0" fontAlgn="base" hangingPunct="0">
              <a:lnSpc>
                <a:spcPct val="90000"/>
              </a:lnSpc>
              <a:spcBef>
                <a:spcPct val="0"/>
              </a:spcBef>
              <a:spcAft>
                <a:spcPct val="50000"/>
              </a:spcAft>
            </a:pPr>
            <a:endParaRPr lang="en-US" sz="900" dirty="0" smtClean="0">
              <a:solidFill>
                <a:srgbClr val="000000"/>
              </a:solidFill>
              <a:cs typeface="Arial" pitchFamily="34" charset="0"/>
            </a:endParaRPr>
          </a:p>
        </p:txBody>
      </p:sp>
      <p:sp>
        <p:nvSpPr>
          <p:cNvPr id="9" name="Date Placeholder 2"/>
          <p:cNvSpPr>
            <a:spLocks noGrp="1"/>
          </p:cNvSpPr>
          <p:nvPr>
            <p:ph type="dt" sz="half" idx="2"/>
          </p:nvPr>
        </p:nvSpPr>
        <p:spPr>
          <a:xfrm>
            <a:off x="400050" y="6575425"/>
            <a:ext cx="704850" cy="207963"/>
          </a:xfrm>
          <a:prstGeom prst="rect">
            <a:avLst/>
          </a:prstGeom>
        </p:spPr>
        <p:txBody>
          <a:bodyPr/>
          <a:lstStyle>
            <a:lvl1pPr>
              <a:defRPr sz="900">
                <a:latin typeface="Calibri" pitchFamily="34" charset="0"/>
              </a:defRPr>
            </a:lvl1pPr>
          </a:lstStyle>
          <a:p>
            <a:pPr defTabSz="457200" fontAlgn="base">
              <a:spcBef>
                <a:spcPct val="0"/>
              </a:spcBef>
              <a:spcAft>
                <a:spcPct val="0"/>
              </a:spcAft>
              <a:defRPr/>
            </a:pPr>
            <a:fld id="{75E5A0D2-6B49-470D-83E0-88B994557EB6}" type="datetime1">
              <a:rPr lang="en-US" smtClean="0">
                <a:solidFill>
                  <a:srgbClr val="000000"/>
                </a:solidFill>
                <a:cs typeface="Arial" charset="0"/>
              </a:rPr>
              <a:pPr defTabSz="457200" fontAlgn="base">
                <a:spcBef>
                  <a:spcPct val="0"/>
                </a:spcBef>
                <a:spcAft>
                  <a:spcPct val="0"/>
                </a:spcAft>
                <a:defRPr/>
              </a:pPr>
              <a:t>3/24/2015</a:t>
            </a:fld>
            <a:endParaRPr lang="en-US" dirty="0">
              <a:solidFill>
                <a:srgbClr val="000000"/>
              </a:solidFill>
              <a:cs typeface="Arial" charset="0"/>
            </a:endParaRPr>
          </a:p>
        </p:txBody>
      </p:sp>
      <p:sp>
        <p:nvSpPr>
          <p:cNvPr id="10" name="Footer Placeholder 3"/>
          <p:cNvSpPr>
            <a:spLocks noGrp="1"/>
          </p:cNvSpPr>
          <p:nvPr>
            <p:ph type="ftr" sz="quarter" idx="3"/>
          </p:nvPr>
        </p:nvSpPr>
        <p:spPr>
          <a:xfrm>
            <a:off x="2876549" y="6575425"/>
            <a:ext cx="3333751" cy="207963"/>
          </a:xfrm>
          <a:prstGeom prst="rect">
            <a:avLst/>
          </a:prstGeom>
        </p:spPr>
        <p:txBody>
          <a:bodyPr/>
          <a:lstStyle>
            <a:lvl1pPr>
              <a:defRPr sz="900">
                <a:latin typeface="Calibri" pitchFamily="34" charset="0"/>
              </a:defRPr>
            </a:lvl1pPr>
          </a:lstStyle>
          <a:p>
            <a:pPr defTabSz="457200" fontAlgn="base">
              <a:spcBef>
                <a:spcPct val="0"/>
              </a:spcBef>
              <a:spcAft>
                <a:spcPct val="0"/>
              </a:spcAft>
              <a:defRPr/>
            </a:pPr>
            <a:r>
              <a:rPr lang="en-US" dirty="0" smtClean="0">
                <a:solidFill>
                  <a:srgbClr val="000000"/>
                </a:solidFill>
                <a:cs typeface="Arial" charset="0"/>
              </a:rPr>
              <a:t>UNEP DTIE Energy Branch                                    Jakob Fleischmann</a:t>
            </a:r>
            <a:endParaRPr lang="en-US" dirty="0">
              <a:solidFill>
                <a:srgbClr val="000000"/>
              </a:solidFill>
              <a:cs typeface="Arial" charset="0"/>
            </a:endParaRPr>
          </a:p>
        </p:txBody>
      </p:sp>
      <p:sp>
        <p:nvSpPr>
          <p:cNvPr id="11" name="Slide Number Placeholder 4"/>
          <p:cNvSpPr>
            <a:spLocks noGrp="1"/>
          </p:cNvSpPr>
          <p:nvPr>
            <p:ph type="sldNum" sz="quarter" idx="4"/>
          </p:nvPr>
        </p:nvSpPr>
        <p:spPr>
          <a:xfrm>
            <a:off x="8393112" y="6569075"/>
            <a:ext cx="587376" cy="207963"/>
          </a:xfrm>
          <a:prstGeom prst="rect">
            <a:avLst/>
          </a:prstGeom>
        </p:spPr>
        <p:txBody>
          <a:bodyPr/>
          <a:lstStyle>
            <a:lvl1pPr>
              <a:defRPr sz="900" smtClean="0">
                <a:solidFill>
                  <a:schemeClr val="bg1"/>
                </a:solidFill>
                <a:latin typeface="Calibri" pitchFamily="34" charset="0"/>
              </a:defRPr>
            </a:lvl1pPr>
          </a:lstStyle>
          <a:p>
            <a:pPr defTabSz="457200" fontAlgn="base">
              <a:spcBef>
                <a:spcPct val="0"/>
              </a:spcBef>
              <a:spcAft>
                <a:spcPct val="0"/>
              </a:spcAft>
              <a:defRPr/>
            </a:pPr>
            <a:fld id="{28148906-4C2C-48D5-8EFF-E86AF3697911}" type="slidenum">
              <a:rPr lang="en-US">
                <a:solidFill>
                  <a:srgbClr val="FFFFFF"/>
                </a:solidFill>
                <a:cs typeface="Arial" charset="0"/>
              </a:rPr>
              <a:pPr defTabSz="457200" fontAlgn="base">
                <a:spcBef>
                  <a:spcPct val="0"/>
                </a:spcBef>
                <a:spcAft>
                  <a:spcPct val="0"/>
                </a:spcAft>
                <a:defRPr/>
              </a:pPr>
              <a:t>‹#›</a:t>
            </a:fld>
            <a:endParaRPr lang="en-US" dirty="0">
              <a:solidFill>
                <a:srgbClr val="FFFFFF"/>
              </a:solidFill>
              <a:cs typeface="Arial" charset="0"/>
            </a:endParaRPr>
          </a:p>
        </p:txBody>
      </p:sp>
    </p:spTree>
    <p:extLst>
      <p:ext uri="{BB962C8B-B14F-4D97-AF65-F5344CB8AC3E}">
        <p14:creationId xmlns:p14="http://schemas.microsoft.com/office/powerpoint/2010/main" val="2854463697"/>
      </p:ext>
    </p:extLst>
  </p:cSld>
  <p:clrMap bg1="lt1" tx1="dk1" bg2="lt2" tx2="dk2" accent1="accent1" accent2="accent2" accent3="accent3" accent4="accent4" accent5="accent5" accent6="accent6" hlink="hlink" folHlink="folHlink"/>
  <p:sldLayoutIdLst>
    <p:sldLayoutId id="2147483673" r:id="rId1"/>
    <p:sldLayoutId id="2147483674" r:id="rId2"/>
  </p:sldLayoutIdLst>
  <p:timing>
    <p:tnLst>
      <p:par>
        <p:cTn id="1" dur="indefinite" restart="never" nodeType="tmRoot"/>
      </p:par>
    </p:tnLst>
  </p:timing>
  <p:hf hdr="0" dt="0"/>
  <p:txStyles>
    <p:titleStyle>
      <a:lvl1pPr algn="l" rtl="0" eaLnBrk="1" fontAlgn="base" hangingPunct="1">
        <a:lnSpc>
          <a:spcPts val="3000"/>
        </a:lnSpc>
        <a:spcBef>
          <a:spcPct val="0"/>
        </a:spcBef>
        <a:spcAft>
          <a:spcPct val="0"/>
        </a:spcAft>
        <a:defRPr sz="2800" b="1">
          <a:solidFill>
            <a:srgbClr val="0E3C5A"/>
          </a:solidFill>
          <a:latin typeface="Calibri" pitchFamily="34" charset="0"/>
          <a:ea typeface="+mj-ea"/>
          <a:cs typeface="+mj-cs"/>
        </a:defRPr>
      </a:lvl1pPr>
      <a:lvl2pPr algn="l" rtl="0" eaLnBrk="1" fontAlgn="base" hangingPunct="1">
        <a:lnSpc>
          <a:spcPts val="3000"/>
        </a:lnSpc>
        <a:spcBef>
          <a:spcPct val="0"/>
        </a:spcBef>
        <a:spcAft>
          <a:spcPct val="0"/>
        </a:spcAft>
        <a:defRPr sz="2800">
          <a:solidFill>
            <a:schemeClr val="bg2"/>
          </a:solidFill>
          <a:latin typeface="CorpoS" pitchFamily="2" charset="0"/>
        </a:defRPr>
      </a:lvl2pPr>
      <a:lvl3pPr algn="l" rtl="0" eaLnBrk="1" fontAlgn="base" hangingPunct="1">
        <a:lnSpc>
          <a:spcPts val="3000"/>
        </a:lnSpc>
        <a:spcBef>
          <a:spcPct val="0"/>
        </a:spcBef>
        <a:spcAft>
          <a:spcPct val="0"/>
        </a:spcAft>
        <a:defRPr sz="2800">
          <a:solidFill>
            <a:schemeClr val="bg2"/>
          </a:solidFill>
          <a:latin typeface="CorpoS" pitchFamily="2" charset="0"/>
        </a:defRPr>
      </a:lvl3pPr>
      <a:lvl4pPr algn="l" rtl="0" eaLnBrk="1" fontAlgn="base" hangingPunct="1">
        <a:lnSpc>
          <a:spcPts val="3000"/>
        </a:lnSpc>
        <a:spcBef>
          <a:spcPct val="0"/>
        </a:spcBef>
        <a:spcAft>
          <a:spcPct val="0"/>
        </a:spcAft>
        <a:defRPr sz="2800">
          <a:solidFill>
            <a:schemeClr val="bg2"/>
          </a:solidFill>
          <a:latin typeface="CorpoS" pitchFamily="2" charset="0"/>
        </a:defRPr>
      </a:lvl4pPr>
      <a:lvl5pPr algn="l" rtl="0" eaLnBrk="1" fontAlgn="base" hangingPunct="1">
        <a:lnSpc>
          <a:spcPts val="3000"/>
        </a:lnSpc>
        <a:spcBef>
          <a:spcPct val="0"/>
        </a:spcBef>
        <a:spcAft>
          <a:spcPct val="0"/>
        </a:spcAft>
        <a:defRPr sz="2800">
          <a:solidFill>
            <a:schemeClr val="bg2"/>
          </a:solidFill>
          <a:latin typeface="CorpoS" pitchFamily="2" charset="0"/>
        </a:defRPr>
      </a:lvl5pPr>
      <a:lvl6pPr marL="457200" algn="l" rtl="0" eaLnBrk="1" fontAlgn="base" hangingPunct="1">
        <a:lnSpc>
          <a:spcPts val="3000"/>
        </a:lnSpc>
        <a:spcBef>
          <a:spcPct val="0"/>
        </a:spcBef>
        <a:spcAft>
          <a:spcPct val="0"/>
        </a:spcAft>
        <a:defRPr sz="2800">
          <a:solidFill>
            <a:schemeClr val="bg2"/>
          </a:solidFill>
          <a:latin typeface="CorpoS" pitchFamily="2" charset="0"/>
        </a:defRPr>
      </a:lvl6pPr>
      <a:lvl7pPr marL="914400" algn="l" rtl="0" eaLnBrk="1" fontAlgn="base" hangingPunct="1">
        <a:lnSpc>
          <a:spcPts val="3000"/>
        </a:lnSpc>
        <a:spcBef>
          <a:spcPct val="0"/>
        </a:spcBef>
        <a:spcAft>
          <a:spcPct val="0"/>
        </a:spcAft>
        <a:defRPr sz="2800">
          <a:solidFill>
            <a:schemeClr val="bg2"/>
          </a:solidFill>
          <a:latin typeface="CorpoS" pitchFamily="2" charset="0"/>
        </a:defRPr>
      </a:lvl7pPr>
      <a:lvl8pPr marL="1371600" algn="l" rtl="0" eaLnBrk="1" fontAlgn="base" hangingPunct="1">
        <a:lnSpc>
          <a:spcPts val="3000"/>
        </a:lnSpc>
        <a:spcBef>
          <a:spcPct val="0"/>
        </a:spcBef>
        <a:spcAft>
          <a:spcPct val="0"/>
        </a:spcAft>
        <a:defRPr sz="2800">
          <a:solidFill>
            <a:schemeClr val="bg2"/>
          </a:solidFill>
          <a:latin typeface="CorpoS" pitchFamily="2" charset="0"/>
        </a:defRPr>
      </a:lvl8pPr>
      <a:lvl9pPr marL="1828800" algn="l" rtl="0" eaLnBrk="1" fontAlgn="base" hangingPunct="1">
        <a:lnSpc>
          <a:spcPts val="3000"/>
        </a:lnSpc>
        <a:spcBef>
          <a:spcPct val="0"/>
        </a:spcBef>
        <a:spcAft>
          <a:spcPct val="0"/>
        </a:spcAft>
        <a:defRPr sz="2800">
          <a:solidFill>
            <a:schemeClr val="bg2"/>
          </a:solidFill>
          <a:latin typeface="CorpoS" pitchFamily="2" charset="0"/>
        </a:defRPr>
      </a:lvl9pPr>
    </p:titleStyle>
    <p:bodyStyle>
      <a:lvl1pPr marL="182563" indent="-182563" algn="l" rtl="0" eaLnBrk="1" fontAlgn="base" hangingPunct="1">
        <a:lnSpc>
          <a:spcPct val="108000"/>
        </a:lnSpc>
        <a:spcBef>
          <a:spcPct val="0"/>
        </a:spcBef>
        <a:spcAft>
          <a:spcPct val="42000"/>
        </a:spcAft>
        <a:buSzPct val="75000"/>
        <a:buChar char="•"/>
        <a:defRPr>
          <a:solidFill>
            <a:schemeClr val="tx1"/>
          </a:solidFill>
          <a:latin typeface="Calibri" pitchFamily="34" charset="0"/>
          <a:ea typeface="+mn-ea"/>
          <a:cs typeface="+mn-cs"/>
        </a:defRPr>
      </a:lvl1pPr>
      <a:lvl2pPr marL="542925" indent="-180975" algn="l" rtl="0" eaLnBrk="1" fontAlgn="base" hangingPunct="1">
        <a:lnSpc>
          <a:spcPts val="1900"/>
        </a:lnSpc>
        <a:spcBef>
          <a:spcPct val="0"/>
        </a:spcBef>
        <a:spcAft>
          <a:spcPct val="42000"/>
        </a:spcAft>
        <a:buSzPct val="75000"/>
        <a:buChar char="•"/>
        <a:defRPr>
          <a:solidFill>
            <a:schemeClr val="tx1"/>
          </a:solidFill>
          <a:latin typeface="Calibri" pitchFamily="34" charset="0"/>
        </a:defRPr>
      </a:lvl2pPr>
      <a:lvl3pPr marL="901700" indent="-179388" algn="l" rtl="0" eaLnBrk="1" fontAlgn="base" hangingPunct="1">
        <a:lnSpc>
          <a:spcPts val="1900"/>
        </a:lnSpc>
        <a:spcBef>
          <a:spcPct val="0"/>
        </a:spcBef>
        <a:spcAft>
          <a:spcPct val="42000"/>
        </a:spcAft>
        <a:buSzPct val="75000"/>
        <a:buChar char="•"/>
        <a:defRPr>
          <a:solidFill>
            <a:schemeClr val="tx1"/>
          </a:solidFill>
          <a:latin typeface="Calibri" pitchFamily="34" charset="0"/>
        </a:defRPr>
      </a:lvl3pPr>
      <a:lvl4pPr marL="1262063" indent="-180975" algn="l" rtl="0" eaLnBrk="1" fontAlgn="base" hangingPunct="1">
        <a:lnSpc>
          <a:spcPts val="1900"/>
        </a:lnSpc>
        <a:spcBef>
          <a:spcPct val="0"/>
        </a:spcBef>
        <a:spcAft>
          <a:spcPct val="42000"/>
        </a:spcAft>
        <a:buSzPct val="75000"/>
        <a:buChar char="•"/>
        <a:defRPr>
          <a:solidFill>
            <a:schemeClr val="tx1"/>
          </a:solidFill>
          <a:latin typeface="Calibri" pitchFamily="34" charset="0"/>
        </a:defRPr>
      </a:lvl4pPr>
      <a:lvl5pPr marL="1622425" indent="-180975" algn="l" rtl="0" eaLnBrk="1" fontAlgn="base" hangingPunct="1">
        <a:lnSpc>
          <a:spcPts val="1900"/>
        </a:lnSpc>
        <a:spcBef>
          <a:spcPct val="0"/>
        </a:spcBef>
        <a:spcAft>
          <a:spcPct val="42000"/>
        </a:spcAft>
        <a:buSzPct val="75000"/>
        <a:buChar char="•"/>
        <a:defRPr>
          <a:solidFill>
            <a:schemeClr val="tx1"/>
          </a:solidFill>
          <a:latin typeface="Calibri" pitchFamily="34" charset="0"/>
        </a:defRPr>
      </a:lvl5pPr>
      <a:lvl6pPr marL="2079625" indent="-180975" algn="l" rtl="0" eaLnBrk="1" fontAlgn="base" hangingPunct="1">
        <a:lnSpc>
          <a:spcPts val="1900"/>
        </a:lnSpc>
        <a:spcBef>
          <a:spcPct val="0"/>
        </a:spcBef>
        <a:spcAft>
          <a:spcPct val="42000"/>
        </a:spcAft>
        <a:buSzPct val="75000"/>
        <a:buChar char="•"/>
        <a:defRPr>
          <a:solidFill>
            <a:schemeClr val="tx1"/>
          </a:solidFill>
          <a:latin typeface="+mn-lt"/>
        </a:defRPr>
      </a:lvl6pPr>
      <a:lvl7pPr marL="2536825" indent="-180975" algn="l" rtl="0" eaLnBrk="1" fontAlgn="base" hangingPunct="1">
        <a:lnSpc>
          <a:spcPts val="1900"/>
        </a:lnSpc>
        <a:spcBef>
          <a:spcPct val="0"/>
        </a:spcBef>
        <a:spcAft>
          <a:spcPct val="42000"/>
        </a:spcAft>
        <a:buSzPct val="75000"/>
        <a:buChar char="•"/>
        <a:defRPr>
          <a:solidFill>
            <a:schemeClr val="tx1"/>
          </a:solidFill>
          <a:latin typeface="+mn-lt"/>
        </a:defRPr>
      </a:lvl7pPr>
      <a:lvl8pPr marL="2994025" indent="-180975" algn="l" rtl="0" eaLnBrk="1" fontAlgn="base" hangingPunct="1">
        <a:lnSpc>
          <a:spcPts val="1900"/>
        </a:lnSpc>
        <a:spcBef>
          <a:spcPct val="0"/>
        </a:spcBef>
        <a:spcAft>
          <a:spcPct val="42000"/>
        </a:spcAft>
        <a:buSzPct val="75000"/>
        <a:buChar char="•"/>
        <a:defRPr>
          <a:solidFill>
            <a:schemeClr val="tx1"/>
          </a:solidFill>
          <a:latin typeface="+mn-lt"/>
        </a:defRPr>
      </a:lvl8pPr>
      <a:lvl9pPr marL="3451225" indent="-180975" algn="l" rtl="0" eaLnBrk="1" fontAlgn="base" hangingPunct="1">
        <a:lnSpc>
          <a:spcPts val="1900"/>
        </a:lnSpc>
        <a:spcBef>
          <a:spcPct val="0"/>
        </a:spcBef>
        <a:spcAft>
          <a:spcPct val="42000"/>
        </a:spcAft>
        <a:buSzPct val="75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649382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B0F0"/>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B0F0"/>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8736_SEAD_Powerpoint_template.jp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2883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nkearny@clasponlin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superefficient.org/Products/Motors.asp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lasponline.org/Resources/Resources/PublicationLibrary/2013/SEAD-Analyzes-Potentials-for-HPWH-International-Test-Standard-Alignment" TargetMode="External"/><Relationship Id="rId2" Type="http://schemas.openxmlformats.org/officeDocument/2006/relationships/hyperlink" Target="http://superefficient.org/en/Resources/Reports%20and%20Studies.aspx"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hyperlink" Target="http://www.clasponline.org/" TargetMode="External"/><Relationship Id="rId2" Type="http://schemas.openxmlformats.org/officeDocument/2006/relationships/hyperlink" Target="mailto:nkearney@clasponline.org" TargetMode="External"/><Relationship Id="rId1" Type="http://schemas.openxmlformats.org/officeDocument/2006/relationships/slideLayout" Target="../slideLayouts/slideLayout2.xml"/><Relationship Id="rId5" Type="http://schemas.openxmlformats.org/officeDocument/2006/relationships/hyperlink" Target="http://www.apec-esis.org/" TargetMode="External"/><Relationship Id="rId4" Type="http://schemas.openxmlformats.org/officeDocument/2006/relationships/hyperlink" Target="http://www.superefficien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clasponline.or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gif"/><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www.cia.gov/library/publications/the-world-factbook/flags/flagtemplate_ja.html" TargetMode="External"/><Relationship Id="rId18" Type="http://schemas.openxmlformats.org/officeDocument/2006/relationships/image" Target="../media/image18.png"/><Relationship Id="rId26" Type="http://schemas.openxmlformats.org/officeDocument/2006/relationships/hyperlink" Target="https://www.cia.gov/library/publications/the-world-factbook/flags/flagtemplate_uk.html" TargetMode="External"/><Relationship Id="rId3" Type="http://schemas.openxmlformats.org/officeDocument/2006/relationships/hyperlink" Target="https://www.cia.gov/library/publications/the-world-factbook/flags/flagtemplate_as.html" TargetMode="External"/><Relationship Id="rId21" Type="http://schemas.openxmlformats.org/officeDocument/2006/relationships/hyperlink" Target="https://www.cia.gov/library/publications/the-world-factbook/flags/flagtemplate_sf.html" TargetMode="External"/><Relationship Id="rId7" Type="http://schemas.openxmlformats.org/officeDocument/2006/relationships/hyperlink" Target="https://www.cia.gov/library/publications/the-world-factbook/flags/flagtemplate_ca.html" TargetMode="External"/><Relationship Id="rId12" Type="http://schemas.openxmlformats.org/officeDocument/2006/relationships/image" Target="../media/image15.png"/><Relationship Id="rId17" Type="http://schemas.openxmlformats.org/officeDocument/2006/relationships/hyperlink" Target="https://www.cia.gov/library/publications/the-world-factbook/flags/flagtemplate_mx.html" TargetMode="External"/><Relationship Id="rId25" Type="http://schemas.openxmlformats.org/officeDocument/2006/relationships/image" Target="../media/image22.png"/><Relationship Id="rId2" Type="http://schemas.openxmlformats.org/officeDocument/2006/relationships/notesSlide" Target="../notesSlides/notesSlide5.xml"/><Relationship Id="rId16" Type="http://schemas.openxmlformats.org/officeDocument/2006/relationships/image" Target="../media/image17.png"/><Relationship Id="rId20" Type="http://schemas.openxmlformats.org/officeDocument/2006/relationships/image" Target="../media/image19.png"/><Relationship Id="rId29" Type="http://schemas.openxmlformats.org/officeDocument/2006/relationships/image" Target="../media/image25.gif"/><Relationship Id="rId1" Type="http://schemas.openxmlformats.org/officeDocument/2006/relationships/slideLayout" Target="../slideLayouts/slideLayout26.xml"/><Relationship Id="rId6" Type="http://schemas.openxmlformats.org/officeDocument/2006/relationships/image" Target="../media/image12.png"/><Relationship Id="rId11" Type="http://schemas.openxmlformats.org/officeDocument/2006/relationships/hyperlink" Target="https://www.cia.gov/library/publications/the-world-factbook/flags/flagtemplate_in.html" TargetMode="External"/><Relationship Id="rId24" Type="http://schemas.openxmlformats.org/officeDocument/2006/relationships/image" Target="../media/image21.png"/><Relationship Id="rId5" Type="http://schemas.openxmlformats.org/officeDocument/2006/relationships/hyperlink" Target="https://www.cia.gov/library/publications/the-world-factbook/flags/flagtemplate_ee.html" TargetMode="External"/><Relationship Id="rId15" Type="http://schemas.openxmlformats.org/officeDocument/2006/relationships/hyperlink" Target="https://www.cia.gov/library/publications/the-world-factbook/flags/flagtemplate_ks.html" TargetMode="External"/><Relationship Id="rId23" Type="http://schemas.openxmlformats.org/officeDocument/2006/relationships/hyperlink" Target="https://www.cia.gov/library/publications/the-world-factbook/flags/flagtemplate_us.html" TargetMode="External"/><Relationship Id="rId28" Type="http://schemas.openxmlformats.org/officeDocument/2006/relationships/image" Target="../media/image24.gif"/><Relationship Id="rId10" Type="http://schemas.openxmlformats.org/officeDocument/2006/relationships/image" Target="../media/image14.png"/><Relationship Id="rId19" Type="http://schemas.openxmlformats.org/officeDocument/2006/relationships/hyperlink" Target="https://www.cia.gov/library/publications/the-world-factbook/flags/flagtemplate_rs.html" TargetMode="External"/><Relationship Id="rId31"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hyperlink" Target="https://www.cia.gov/library/publications/the-world-factbook/flags/flagtemplate_gm.html" TargetMode="External"/><Relationship Id="rId14" Type="http://schemas.openxmlformats.org/officeDocument/2006/relationships/image" Target="../media/image16.png"/><Relationship Id="rId22" Type="http://schemas.openxmlformats.org/officeDocument/2006/relationships/image" Target="../media/image20.png"/><Relationship Id="rId27" Type="http://schemas.openxmlformats.org/officeDocument/2006/relationships/image" Target="../media/image23.png"/><Relationship Id="rId30" Type="http://schemas.openxmlformats.org/officeDocument/2006/relationships/image" Target="../media/image26.gi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914" y="1600200"/>
            <a:ext cx="7935686" cy="1752600"/>
          </a:xfrm>
        </p:spPr>
        <p:txBody>
          <a:bodyPr/>
          <a:lstStyle/>
          <a:p>
            <a:r>
              <a:rPr lang="en-US" dirty="0" smtClean="0"/>
              <a:t>Updates on APEC ESIS and CAST</a:t>
            </a:r>
            <a:endParaRPr lang="en-US" dirty="0"/>
          </a:p>
        </p:txBody>
      </p:sp>
      <p:sp>
        <p:nvSpPr>
          <p:cNvPr id="3" name="Subtitle 2"/>
          <p:cNvSpPr>
            <a:spLocks noGrp="1"/>
          </p:cNvSpPr>
          <p:nvPr>
            <p:ph type="subTitle" idx="1"/>
          </p:nvPr>
        </p:nvSpPr>
        <p:spPr>
          <a:xfrm>
            <a:off x="674914" y="3276600"/>
            <a:ext cx="4811486" cy="914400"/>
          </a:xfrm>
        </p:spPr>
        <p:txBody>
          <a:bodyPr>
            <a:normAutofit fontScale="92500"/>
          </a:bodyPr>
          <a:lstStyle/>
          <a:p>
            <a:r>
              <a:rPr lang="en-US" dirty="0" smtClean="0"/>
              <a:t>45</a:t>
            </a:r>
            <a:r>
              <a:rPr lang="en-US" baseline="30000" dirty="0" smtClean="0"/>
              <a:t>th</a:t>
            </a:r>
            <a:r>
              <a:rPr lang="en-US" dirty="0" smtClean="0"/>
              <a:t> Meeting of the APEC Expert Group on Energy Efficiency &amp; Conservation</a:t>
            </a:r>
          </a:p>
          <a:p>
            <a:endParaRPr lang="en-US" dirty="0"/>
          </a:p>
          <a:p>
            <a:endParaRPr lang="en-US" dirty="0"/>
          </a:p>
        </p:txBody>
      </p:sp>
      <p:sp>
        <p:nvSpPr>
          <p:cNvPr id="4" name="TextBox 3"/>
          <p:cNvSpPr txBox="1"/>
          <p:nvPr/>
        </p:nvSpPr>
        <p:spPr>
          <a:xfrm>
            <a:off x="674914" y="4191000"/>
            <a:ext cx="3810000" cy="1323439"/>
          </a:xfrm>
          <a:prstGeom prst="rect">
            <a:avLst/>
          </a:prstGeom>
          <a:noFill/>
        </p:spPr>
        <p:txBody>
          <a:bodyPr wrap="square" rtlCol="0">
            <a:spAutoFit/>
          </a:bodyPr>
          <a:lstStyle/>
          <a:p>
            <a:r>
              <a:rPr lang="en-US" sz="1600" dirty="0" smtClean="0">
                <a:solidFill>
                  <a:prstClr val="black"/>
                </a:solidFill>
              </a:rPr>
              <a:t/>
            </a:r>
            <a:br>
              <a:rPr lang="en-US" sz="1600" dirty="0" smtClean="0">
                <a:solidFill>
                  <a:prstClr val="black"/>
                </a:solidFill>
              </a:rPr>
            </a:br>
            <a:r>
              <a:rPr lang="en-US" sz="1600" dirty="0" smtClean="0">
                <a:solidFill>
                  <a:prstClr val="black"/>
                </a:solidFill>
              </a:rPr>
              <a:t>Nicole Kearney</a:t>
            </a:r>
            <a:br>
              <a:rPr lang="en-US" sz="1600" dirty="0" smtClean="0">
                <a:solidFill>
                  <a:prstClr val="black"/>
                </a:solidFill>
              </a:rPr>
            </a:br>
            <a:r>
              <a:rPr lang="en-US" sz="1600" dirty="0" smtClean="0">
                <a:solidFill>
                  <a:prstClr val="black"/>
                </a:solidFill>
              </a:rPr>
              <a:t>Senior Associate, CLASP</a:t>
            </a:r>
          </a:p>
          <a:p>
            <a:r>
              <a:rPr lang="en-US" sz="1600" dirty="0" smtClean="0">
                <a:solidFill>
                  <a:prstClr val="black"/>
                </a:solidFill>
              </a:rPr>
              <a:t>March 25, 2015</a:t>
            </a:r>
          </a:p>
          <a:p>
            <a:r>
              <a:rPr lang="en-US" sz="1600" dirty="0" smtClean="0">
                <a:solidFill>
                  <a:prstClr val="black"/>
                </a:solidFill>
              </a:rPr>
              <a:t>Singapore</a:t>
            </a:r>
            <a:endParaRPr lang="en-US" sz="1600" dirty="0">
              <a:solidFill>
                <a:prstClr val="black"/>
              </a:solidFill>
            </a:endParaRPr>
          </a:p>
        </p:txBody>
      </p:sp>
    </p:spTree>
    <p:extLst>
      <p:ext uri="{BB962C8B-B14F-4D97-AF65-F5344CB8AC3E}">
        <p14:creationId xmlns:p14="http://schemas.microsoft.com/office/powerpoint/2010/main" val="3139731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914" y="1600200"/>
            <a:ext cx="7935686" cy="1752600"/>
          </a:xfrm>
        </p:spPr>
        <p:txBody>
          <a:bodyPr/>
          <a:lstStyle/>
          <a:p>
            <a:r>
              <a:rPr lang="en-US" dirty="0"/>
              <a:t>Program Status Report from the </a:t>
            </a:r>
            <a:br>
              <a:rPr lang="en-US" dirty="0"/>
            </a:br>
            <a:r>
              <a:rPr lang="en-US" dirty="0"/>
              <a:t>APEC-ESIS Secretariat</a:t>
            </a:r>
          </a:p>
        </p:txBody>
      </p:sp>
      <p:sp>
        <p:nvSpPr>
          <p:cNvPr id="3" name="Subtitle 2"/>
          <p:cNvSpPr>
            <a:spLocks noGrp="1"/>
          </p:cNvSpPr>
          <p:nvPr>
            <p:ph type="subTitle" idx="1"/>
          </p:nvPr>
        </p:nvSpPr>
        <p:spPr>
          <a:xfrm>
            <a:off x="674914" y="3276600"/>
            <a:ext cx="4811486" cy="914400"/>
          </a:xfrm>
        </p:spPr>
        <p:txBody>
          <a:bodyPr>
            <a:normAutofit fontScale="92500"/>
          </a:bodyPr>
          <a:lstStyle/>
          <a:p>
            <a:r>
              <a:rPr lang="en-US" dirty="0" smtClean="0"/>
              <a:t>45</a:t>
            </a:r>
            <a:r>
              <a:rPr lang="en-US" baseline="30000" dirty="0" smtClean="0"/>
              <a:t>th</a:t>
            </a:r>
            <a:r>
              <a:rPr lang="en-US" dirty="0" smtClean="0"/>
              <a:t> Meeting of the APEC Expert Group on Energy Efficiency &amp; Conservation</a:t>
            </a:r>
          </a:p>
          <a:p>
            <a:endParaRPr lang="en-US" dirty="0"/>
          </a:p>
          <a:p>
            <a:endParaRPr lang="en-US" dirty="0"/>
          </a:p>
        </p:txBody>
      </p:sp>
    </p:spTree>
    <p:extLst>
      <p:ext uri="{BB962C8B-B14F-4D97-AF65-F5344CB8AC3E}">
        <p14:creationId xmlns:p14="http://schemas.microsoft.com/office/powerpoint/2010/main" val="236020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28800" y="38100"/>
            <a:ext cx="6858000" cy="792162"/>
          </a:xfrm>
        </p:spPr>
        <p:txBody>
          <a:bodyPr/>
          <a:lstStyle/>
          <a:p>
            <a:r>
              <a:rPr lang="en-US" dirty="0" smtClean="0"/>
              <a:t>APEC ESIS Website</a:t>
            </a:r>
            <a:endParaRPr lang="en-US" dirty="0"/>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41" t="8116" r="14439" b="6250"/>
          <a:stretch/>
        </p:blipFill>
        <p:spPr bwMode="auto">
          <a:xfrm>
            <a:off x="304800" y="914400"/>
            <a:ext cx="8699077"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2501" t="20371" r="13333" b="5556"/>
          <a:stretch/>
        </p:blipFill>
        <p:spPr>
          <a:xfrm>
            <a:off x="6096000" y="2188534"/>
            <a:ext cx="2819400" cy="4620683"/>
          </a:xfrm>
          <a:prstGeom prst="rect">
            <a:avLst/>
          </a:prstGeom>
        </p:spPr>
      </p:pic>
    </p:spTree>
    <p:extLst>
      <p:ext uri="{BB962C8B-B14F-4D97-AF65-F5344CB8AC3E}">
        <p14:creationId xmlns:p14="http://schemas.microsoft.com/office/powerpoint/2010/main" val="3078785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CLASP Global S&amp;L Database</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42" t="3386" r="11420" b="6250"/>
          <a:stretch/>
        </p:blipFill>
        <p:spPr bwMode="auto">
          <a:xfrm>
            <a:off x="210814" y="1143000"/>
            <a:ext cx="8623556"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099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bwMode="auto">
          <a:xfrm>
            <a:off x="1153740" y="877624"/>
            <a:ext cx="3230540" cy="1219200"/>
          </a:xfrm>
          <a:prstGeom prst="round2DiagRect">
            <a:avLst>
              <a:gd name="adj1" fmla="val 15247"/>
              <a:gd name="adj2" fmla="val 0"/>
            </a:avLst>
          </a:prstGeom>
          <a:solidFill>
            <a:schemeClr val="bg1">
              <a:lumMod val="95000"/>
            </a:schemeClr>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spcAft>
                <a:spcPts val="600"/>
              </a:spcAft>
            </a:pPr>
            <a:r>
              <a:rPr lang="en-US" sz="1400" dirty="0" smtClean="0">
                <a:solidFill>
                  <a:prstClr val="black"/>
                </a:solidFill>
              </a:rPr>
              <a:t>An overview of all the products covered by mandatory and voluntary regulation in that region</a:t>
            </a:r>
            <a:endParaRPr lang="en-US" sz="1400" dirty="0">
              <a:solidFill>
                <a:prstClr val="white"/>
              </a:solidFill>
              <a:ea typeface="ヒラギノ角ゴ Pro W3" pitchFamily="-109" charset="-128"/>
              <a:cs typeface="ヒラギノ角ゴ Pro W3" pitchFamily="-109" charset="-128"/>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539" t="7293" r="14763" b="77124"/>
          <a:stretch/>
        </p:blipFill>
        <p:spPr bwMode="auto">
          <a:xfrm>
            <a:off x="4572000" y="228601"/>
            <a:ext cx="4191001"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 Diagonal Corner Rectangle 5"/>
          <p:cNvSpPr/>
          <p:nvPr/>
        </p:nvSpPr>
        <p:spPr bwMode="auto">
          <a:xfrm>
            <a:off x="4038600" y="4648200"/>
            <a:ext cx="4648200" cy="1713969"/>
          </a:xfrm>
          <a:prstGeom prst="round2DiagRect">
            <a:avLst/>
          </a:prstGeom>
          <a:solidFill>
            <a:schemeClr val="bg1">
              <a:lumMod val="95000"/>
            </a:schemeClr>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spcAft>
                <a:spcPts val="600"/>
              </a:spcAft>
            </a:pPr>
            <a:r>
              <a:rPr lang="en-US" sz="1400" dirty="0" smtClean="0">
                <a:solidFill>
                  <a:prstClr val="black"/>
                </a:solidFill>
              </a:rPr>
              <a:t>An overview of the Country or Economy including: </a:t>
            </a:r>
          </a:p>
          <a:p>
            <a:pPr marL="285750" indent="-285750">
              <a:buFont typeface="Arial" panose="020B0604020202020204" pitchFamily="34" charset="0"/>
              <a:buChar char="•"/>
            </a:pPr>
            <a:r>
              <a:rPr lang="en-US" sz="1400" dirty="0">
                <a:solidFill>
                  <a:prstClr val="black"/>
                </a:solidFill>
              </a:rPr>
              <a:t>Introduction</a:t>
            </a:r>
          </a:p>
          <a:p>
            <a:pPr marL="285750" indent="-285750">
              <a:buFont typeface="Arial" panose="020B0604020202020204" pitchFamily="34" charset="0"/>
              <a:buChar char="•"/>
            </a:pPr>
            <a:r>
              <a:rPr lang="en-US" sz="1400" dirty="0">
                <a:solidFill>
                  <a:prstClr val="black"/>
                </a:solidFill>
              </a:rPr>
              <a:t>Basic Organization</a:t>
            </a:r>
          </a:p>
          <a:p>
            <a:pPr marL="285750" indent="-285750">
              <a:buFont typeface="Arial" panose="020B0604020202020204" pitchFamily="34" charset="0"/>
              <a:buChar char="•"/>
            </a:pPr>
            <a:r>
              <a:rPr lang="en-US" sz="1400" dirty="0">
                <a:solidFill>
                  <a:prstClr val="black"/>
                </a:solidFill>
              </a:rPr>
              <a:t>Legislative S&amp;L History</a:t>
            </a:r>
          </a:p>
          <a:p>
            <a:pPr marL="285750" indent="-285750">
              <a:buFont typeface="Arial" panose="020B0604020202020204" pitchFamily="34" charset="0"/>
              <a:buChar char="•"/>
            </a:pPr>
            <a:r>
              <a:rPr lang="en-US" sz="1400" dirty="0">
                <a:solidFill>
                  <a:prstClr val="black"/>
                </a:solidFill>
              </a:rPr>
              <a:t>S&amp;L Regulatory Process</a:t>
            </a:r>
          </a:p>
          <a:p>
            <a:pPr marL="285750" indent="-285750">
              <a:buFont typeface="Arial" panose="020B0604020202020204" pitchFamily="34" charset="0"/>
              <a:buChar char="•"/>
            </a:pPr>
            <a:r>
              <a:rPr lang="en-US" sz="1400" dirty="0">
                <a:solidFill>
                  <a:prstClr val="black"/>
                </a:solidFill>
              </a:rPr>
              <a:t>Economy Contacts, S&amp;L Summary Table, and Web Links</a:t>
            </a:r>
          </a:p>
          <a:p>
            <a:pPr>
              <a:spcAft>
                <a:spcPts val="600"/>
              </a:spcAft>
            </a:pPr>
            <a:endParaRPr lang="en-US" sz="1400" dirty="0" smtClean="0">
              <a:solidFill>
                <a:prstClr val="black"/>
              </a:solidFill>
            </a:endParaRPr>
          </a:p>
          <a:p>
            <a:pPr>
              <a:spcAft>
                <a:spcPts val="600"/>
              </a:spcAft>
            </a:pPr>
            <a:endParaRPr lang="en-US" sz="1400" dirty="0">
              <a:solidFill>
                <a:prstClr val="black"/>
              </a:solidFill>
            </a:endParaRPr>
          </a:p>
          <a:p>
            <a:pPr>
              <a:spcAft>
                <a:spcPts val="600"/>
              </a:spcAft>
            </a:pPr>
            <a:endParaRPr lang="en-US" sz="1400" dirty="0">
              <a:solidFill>
                <a:prstClr val="white"/>
              </a:solidFill>
              <a:ea typeface="ヒラギノ角ゴ Pro W3" pitchFamily="-109" charset="-128"/>
              <a:cs typeface="ヒラギノ角ゴ Pro W3" pitchFamily="-109" charset="-128"/>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8333" t="7038" r="37500" b="5555"/>
          <a:stretch/>
        </p:blipFill>
        <p:spPr>
          <a:xfrm>
            <a:off x="92840" y="2667000"/>
            <a:ext cx="3851900" cy="3496340"/>
          </a:xfrm>
          <a:prstGeom prst="rect">
            <a:avLst/>
          </a:prstGeom>
          <a:ln>
            <a:solidFill>
              <a:schemeClr val="accent1"/>
            </a:solidFill>
          </a:ln>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31667" t="7038" r="12500" b="5555"/>
          <a:stretch/>
        </p:blipFill>
        <p:spPr>
          <a:xfrm>
            <a:off x="4572000" y="877624"/>
            <a:ext cx="4200525" cy="3623481"/>
          </a:xfrm>
          <a:prstGeom prst="rect">
            <a:avLst/>
          </a:prstGeom>
        </p:spPr>
      </p:pic>
    </p:spTree>
    <p:extLst>
      <p:ext uri="{BB962C8B-B14F-4D97-AF65-F5344CB8AC3E}">
        <p14:creationId xmlns:p14="http://schemas.microsoft.com/office/powerpoint/2010/main" val="1814862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609600"/>
          </a:xfrm>
        </p:spPr>
        <p:txBody>
          <a:bodyPr/>
          <a:lstStyle/>
          <a:p>
            <a:pPr algn="r"/>
            <a:r>
              <a:rPr lang="en-US" dirty="0" smtClean="0"/>
              <a:t>Global S&amp;L Database</a:t>
            </a:r>
            <a:endParaRPr lang="en-US" dirty="0"/>
          </a:p>
        </p:txBody>
      </p:sp>
      <p:sp>
        <p:nvSpPr>
          <p:cNvPr id="3" name="Content Placeholder 2"/>
          <p:cNvSpPr>
            <a:spLocks noGrp="1"/>
          </p:cNvSpPr>
          <p:nvPr>
            <p:ph idx="1"/>
          </p:nvPr>
        </p:nvSpPr>
        <p:spPr>
          <a:xfrm>
            <a:off x="457200" y="1371600"/>
            <a:ext cx="8458200" cy="5867400"/>
          </a:xfrm>
        </p:spPr>
        <p:txBody>
          <a:bodyPr/>
          <a:lstStyle/>
          <a:p>
            <a:r>
              <a:rPr lang="en-US" sz="2000" dirty="0" smtClean="0"/>
              <a:t>Online resource that allows policy makers and S&amp;L practitioners to compare policies and regulations across countries and by product (excel feature)</a:t>
            </a:r>
          </a:p>
          <a:p>
            <a:pPr>
              <a:spcBef>
                <a:spcPts val="1200"/>
              </a:spcBef>
            </a:pPr>
            <a:r>
              <a:rPr lang="en-US" sz="2000" b="0" dirty="0" smtClean="0"/>
              <a:t>Includes </a:t>
            </a:r>
            <a:r>
              <a:rPr lang="en-US" sz="2000" b="1" dirty="0" smtClean="0"/>
              <a:t>49 economies </a:t>
            </a:r>
            <a:r>
              <a:rPr lang="en-US" sz="2000" b="0" dirty="0" smtClean="0"/>
              <a:t>and two regional associations (APEC and SEAD) </a:t>
            </a:r>
            <a:r>
              <a:rPr lang="en-US" sz="2000" dirty="0"/>
              <a:t>which account for over 91% of the world’s total energy consumption</a:t>
            </a:r>
            <a:endParaRPr lang="en-US" sz="2000" b="0" dirty="0" smtClean="0"/>
          </a:p>
          <a:p>
            <a:pPr>
              <a:spcBef>
                <a:spcPts val="1200"/>
              </a:spcBef>
            </a:pPr>
            <a:r>
              <a:rPr lang="en-US" sz="2000" b="0" dirty="0" smtClean="0"/>
              <a:t>Covers </a:t>
            </a:r>
            <a:r>
              <a:rPr lang="en-US" sz="2000" b="1" dirty="0" smtClean="0"/>
              <a:t>17 product </a:t>
            </a:r>
            <a:r>
              <a:rPr lang="en-US" sz="2000" dirty="0" smtClean="0"/>
              <a:t>categories </a:t>
            </a:r>
            <a:r>
              <a:rPr lang="en-US" sz="2000" b="0" dirty="0" smtClean="0"/>
              <a:t>of </a:t>
            </a:r>
            <a:r>
              <a:rPr lang="en-US" sz="2000" b="0" dirty="0"/>
              <a:t>a</a:t>
            </a:r>
            <a:r>
              <a:rPr lang="en-US" sz="2000" b="0" dirty="0" smtClean="0"/>
              <a:t>ppliances, equipment and lighting</a:t>
            </a:r>
          </a:p>
          <a:p>
            <a:pPr lvl="1"/>
            <a:r>
              <a:rPr lang="en-US" sz="2000" dirty="0" smtClean="0"/>
              <a:t>Sectors include residential, commercial, industrial or multi-sector</a:t>
            </a:r>
          </a:p>
          <a:p>
            <a:pPr>
              <a:spcBef>
                <a:spcPts val="1200"/>
              </a:spcBef>
            </a:pPr>
            <a:r>
              <a:rPr lang="en-US" sz="2000" b="0" dirty="0" smtClean="0"/>
              <a:t>Distinguishes </a:t>
            </a:r>
            <a:r>
              <a:rPr lang="en-US" sz="2000" dirty="0" smtClean="0"/>
              <a:t>policy types, policy status</a:t>
            </a:r>
            <a:r>
              <a:rPr lang="en-US" sz="2000" b="0" dirty="0" smtClean="0"/>
              <a:t>, and </a:t>
            </a:r>
            <a:r>
              <a:rPr lang="en-US" sz="2000" dirty="0" smtClean="0"/>
              <a:t>effective dates of implementation</a:t>
            </a:r>
          </a:p>
          <a:p>
            <a:pPr lvl="1"/>
            <a:r>
              <a:rPr lang="en-US" sz="2000" dirty="0" smtClean="0"/>
              <a:t>Policy types include MEPS, Endorsement label, Comparative label, and Codes of Conduct</a:t>
            </a:r>
          </a:p>
          <a:p>
            <a:pPr>
              <a:spcBef>
                <a:spcPts val="1200"/>
              </a:spcBef>
            </a:pPr>
            <a:r>
              <a:rPr lang="en-US" sz="2000" b="0" dirty="0" smtClean="0"/>
              <a:t>Links to:</a:t>
            </a:r>
          </a:p>
          <a:p>
            <a:pPr lvl="1"/>
            <a:r>
              <a:rPr lang="en-US" sz="2000" dirty="0" smtClean="0"/>
              <a:t>Implementing Organization</a:t>
            </a:r>
          </a:p>
          <a:p>
            <a:pPr lvl="1"/>
            <a:r>
              <a:rPr lang="en-US" sz="2000" dirty="0" smtClean="0"/>
              <a:t>Policy or legislation document or website</a:t>
            </a:r>
          </a:p>
          <a:p>
            <a:pPr lvl="2"/>
            <a:endParaRPr lang="en-US" sz="1600" dirty="0" smtClean="0"/>
          </a:p>
        </p:txBody>
      </p:sp>
    </p:spTree>
    <p:extLst>
      <p:ext uri="{BB962C8B-B14F-4D97-AF65-F5344CB8AC3E}">
        <p14:creationId xmlns:p14="http://schemas.microsoft.com/office/powerpoint/2010/main" val="4170559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Global S&amp;L Database</a:t>
            </a:r>
            <a:endParaRPr lang="en-US" dirty="0"/>
          </a:p>
        </p:txBody>
      </p:sp>
      <p:sp>
        <p:nvSpPr>
          <p:cNvPr id="3" name="Content Placeholder 2"/>
          <p:cNvSpPr>
            <a:spLocks noGrp="1"/>
          </p:cNvSpPr>
          <p:nvPr>
            <p:ph idx="1"/>
          </p:nvPr>
        </p:nvSpPr>
        <p:spPr/>
        <p:txBody>
          <a:bodyPr/>
          <a:lstStyle/>
          <a:p>
            <a:r>
              <a:rPr lang="en-US" sz="2800" dirty="0" smtClean="0"/>
              <a:t>2015 Improvement Plan</a:t>
            </a:r>
          </a:p>
          <a:p>
            <a:pPr lvl="1"/>
            <a:r>
              <a:rPr lang="en-US" sz="2400" dirty="0" smtClean="0"/>
              <a:t>Research</a:t>
            </a:r>
          </a:p>
          <a:p>
            <a:pPr lvl="2"/>
            <a:r>
              <a:rPr lang="en-US" sz="2000" dirty="0" smtClean="0"/>
              <a:t>Hire a consultant to assist with research for ~25 economies</a:t>
            </a:r>
          </a:p>
          <a:p>
            <a:pPr lvl="2"/>
            <a:r>
              <a:rPr lang="en-US" sz="2000" dirty="0" smtClean="0"/>
              <a:t>Add up to ten new economies (ASEAN, Sri Lanka, Myanmar to be considered)</a:t>
            </a:r>
          </a:p>
          <a:p>
            <a:pPr lvl="2"/>
            <a:r>
              <a:rPr lang="en-US" sz="2000" dirty="0" smtClean="0"/>
              <a:t>Updates will be completed by August 2015</a:t>
            </a:r>
          </a:p>
          <a:p>
            <a:pPr marL="914400" lvl="2" indent="0">
              <a:buNone/>
            </a:pPr>
            <a:endParaRPr lang="en-US" sz="2000" dirty="0" smtClean="0"/>
          </a:p>
          <a:p>
            <a:pPr lvl="1"/>
            <a:r>
              <a:rPr lang="en-US" sz="2400" dirty="0" smtClean="0"/>
              <a:t>Improve user experience</a:t>
            </a:r>
          </a:p>
          <a:p>
            <a:pPr lvl="2"/>
            <a:r>
              <a:rPr lang="en-US" sz="2000" dirty="0" smtClean="0"/>
              <a:t>A survey will be distributed to database users giving them the opportunity to provide feedback that will inform future upgrades</a:t>
            </a:r>
            <a:endParaRPr lang="en-US" sz="2000" dirty="0"/>
          </a:p>
        </p:txBody>
      </p:sp>
    </p:spTree>
    <p:extLst>
      <p:ext uri="{BB962C8B-B14F-4D97-AF65-F5344CB8AC3E}">
        <p14:creationId xmlns:p14="http://schemas.microsoft.com/office/powerpoint/2010/main" val="4201158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762000"/>
          </a:xfrm>
        </p:spPr>
        <p:txBody>
          <a:bodyPr/>
          <a:lstStyle/>
          <a:p>
            <a:r>
              <a:rPr lang="en-US" dirty="0" smtClean="0"/>
              <a:t>ESIS Status Summary</a:t>
            </a:r>
            <a:endParaRPr lang="en-US" dirty="0"/>
          </a:p>
        </p:txBody>
      </p:sp>
      <p:sp>
        <p:nvSpPr>
          <p:cNvPr id="3" name="Content Placeholder 2"/>
          <p:cNvSpPr>
            <a:spLocks noGrp="1"/>
          </p:cNvSpPr>
          <p:nvPr>
            <p:ph idx="1"/>
          </p:nvPr>
        </p:nvSpPr>
        <p:spPr>
          <a:xfrm>
            <a:off x="381000" y="990600"/>
            <a:ext cx="8610600" cy="5638800"/>
          </a:xfrm>
        </p:spPr>
        <p:txBody>
          <a:bodyPr>
            <a:normAutofit/>
          </a:bodyPr>
          <a:lstStyle/>
          <a:p>
            <a:r>
              <a:rPr lang="en-US" sz="3200" dirty="0" smtClean="0"/>
              <a:t>Content </a:t>
            </a:r>
            <a:r>
              <a:rPr lang="en-US" sz="3200" dirty="0"/>
              <a:t>Updates:</a:t>
            </a:r>
          </a:p>
          <a:p>
            <a:pPr lvl="1"/>
            <a:r>
              <a:rPr lang="en-US" sz="2800" dirty="0" smtClean="0"/>
              <a:t>Completed  2014 updates for most APEC economies listed in the S&amp;L database</a:t>
            </a:r>
          </a:p>
          <a:p>
            <a:pPr lvl="1"/>
            <a:r>
              <a:rPr lang="en-US" sz="2800" dirty="0" smtClean="0"/>
              <a:t>The next round of updates will be completed for the APEC region by end 2015</a:t>
            </a:r>
          </a:p>
          <a:p>
            <a:pPr lvl="1"/>
            <a:endParaRPr lang="en-US" sz="1600" dirty="0"/>
          </a:p>
          <a:p>
            <a:pPr lvl="0"/>
            <a:r>
              <a:rPr lang="en-US" sz="3200" dirty="0"/>
              <a:t>Operations and Maintenance Updates:</a:t>
            </a:r>
          </a:p>
          <a:p>
            <a:pPr lvl="1"/>
            <a:r>
              <a:rPr lang="en-US" sz="2800" dirty="0" smtClean="0"/>
              <a:t>APEC-ESIS website has been updated and we will continue to update the website to include relevant APEC EGEE&amp;C </a:t>
            </a:r>
            <a:r>
              <a:rPr lang="en-US" sz="2800" dirty="0" smtClean="0"/>
              <a:t>information and publications</a:t>
            </a:r>
            <a:endParaRPr lang="en-US" sz="2800" dirty="0" smtClean="0"/>
          </a:p>
          <a:p>
            <a:pPr lvl="1"/>
            <a:r>
              <a:rPr lang="en-US" sz="2800" dirty="0" smtClean="0"/>
              <a:t>Creating better linkages to SEAD and APEC EGEE&amp;C websites</a:t>
            </a:r>
            <a:endParaRPr lang="en-US" sz="2800" dirty="0"/>
          </a:p>
          <a:p>
            <a:pPr lvl="1"/>
            <a:endParaRPr lang="en-US" sz="2800" dirty="0"/>
          </a:p>
          <a:p>
            <a:pPr lvl="1"/>
            <a:endParaRPr lang="en-US" sz="2800" dirty="0"/>
          </a:p>
        </p:txBody>
      </p:sp>
    </p:spTree>
    <p:extLst>
      <p:ext uri="{BB962C8B-B14F-4D97-AF65-F5344CB8AC3E}">
        <p14:creationId xmlns:p14="http://schemas.microsoft.com/office/powerpoint/2010/main" val="2270024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762000"/>
          </a:xfrm>
        </p:spPr>
        <p:txBody>
          <a:bodyPr/>
          <a:lstStyle/>
          <a:p>
            <a:pPr algn="r"/>
            <a:r>
              <a:rPr lang="en-US" dirty="0" smtClean="0"/>
              <a:t>2014 S&amp;L Database Updates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7871511"/>
              </p:ext>
            </p:extLst>
          </p:nvPr>
        </p:nvGraphicFramePr>
        <p:xfrm>
          <a:off x="1752599" y="1219200"/>
          <a:ext cx="5334001" cy="4475480"/>
        </p:xfrm>
        <a:graphic>
          <a:graphicData uri="http://schemas.openxmlformats.org/drawingml/2006/table">
            <a:tbl>
              <a:tblPr firstRow="1" bandRow="1">
                <a:tableStyleId>{5C22544A-7EE6-4342-B048-85BDC9FD1C3A}</a:tableStyleId>
              </a:tblPr>
              <a:tblGrid>
                <a:gridCol w="2781300"/>
                <a:gridCol w="2552701"/>
              </a:tblGrid>
              <a:tr h="370840">
                <a:tc>
                  <a:txBody>
                    <a:bodyPr/>
                    <a:lstStyle/>
                    <a:p>
                      <a:pPr algn="ctr"/>
                      <a:r>
                        <a:rPr lang="en-US" sz="2000" dirty="0" smtClean="0">
                          <a:solidFill>
                            <a:schemeClr val="tx1"/>
                          </a:solidFill>
                        </a:rPr>
                        <a:t>Economy</a:t>
                      </a:r>
                      <a:endParaRPr lang="en-US" sz="2000" dirty="0">
                        <a:solidFill>
                          <a:schemeClr val="tx1"/>
                        </a:solidFill>
                      </a:endParaRPr>
                    </a:p>
                  </a:txBody>
                  <a:tcPr/>
                </a:tc>
                <a:tc>
                  <a:txBody>
                    <a:bodyPr/>
                    <a:lstStyle/>
                    <a:p>
                      <a:pPr algn="ctr"/>
                      <a:r>
                        <a:rPr lang="en-US" sz="2000" dirty="0" smtClean="0">
                          <a:solidFill>
                            <a:schemeClr val="tx1"/>
                          </a:solidFill>
                        </a:rPr>
                        <a:t>Status</a:t>
                      </a:r>
                      <a:endParaRPr lang="en-US" sz="2000" dirty="0">
                        <a:solidFill>
                          <a:schemeClr val="tx1"/>
                        </a:solidFill>
                      </a:endParaRPr>
                    </a:p>
                  </a:txBody>
                  <a:tcPr/>
                </a:tc>
              </a:tr>
              <a:tr h="370840">
                <a:tc>
                  <a:txBody>
                    <a:bodyPr/>
                    <a:lstStyle/>
                    <a:p>
                      <a:pPr algn="ctr"/>
                      <a:r>
                        <a:rPr lang="en-US" dirty="0" smtClean="0"/>
                        <a:t>Australia</a:t>
                      </a:r>
                      <a:endParaRPr lang="en-US" dirty="0"/>
                    </a:p>
                  </a:txBody>
                  <a:tcPr/>
                </a:tc>
                <a:tc>
                  <a:txBody>
                    <a:bodyPr/>
                    <a:lstStyle/>
                    <a:p>
                      <a:pPr algn="ctr"/>
                      <a:r>
                        <a:rPr lang="en-US" dirty="0" smtClean="0"/>
                        <a:t>Completed</a:t>
                      </a:r>
                      <a:endParaRPr lang="en-US" dirty="0"/>
                    </a:p>
                  </a:txBody>
                  <a:tcPr/>
                </a:tc>
              </a:tr>
              <a:tr h="370840">
                <a:tc>
                  <a:txBody>
                    <a:bodyPr/>
                    <a:lstStyle/>
                    <a:p>
                      <a:pPr algn="ctr"/>
                      <a:r>
                        <a:rPr lang="en-US" dirty="0" smtClean="0"/>
                        <a:t>Brunei-Darussalam</a:t>
                      </a:r>
                      <a:endParaRPr lang="en-US" dirty="0"/>
                    </a:p>
                  </a:txBody>
                  <a:tcPr/>
                </a:tc>
                <a:tc>
                  <a:txBody>
                    <a:bodyPr/>
                    <a:lstStyle/>
                    <a:p>
                      <a:pPr algn="ctr"/>
                      <a:r>
                        <a:rPr lang="en-US" smtClean="0"/>
                        <a:t>Completed</a:t>
                      </a:r>
                      <a:endParaRPr lang="en-US" dirty="0"/>
                    </a:p>
                  </a:txBody>
                  <a:tcPr/>
                </a:tc>
              </a:tr>
              <a:tr h="370840">
                <a:tc>
                  <a:txBody>
                    <a:bodyPr/>
                    <a:lstStyle/>
                    <a:p>
                      <a:pPr algn="ctr"/>
                      <a:r>
                        <a:rPr lang="en-US" dirty="0" smtClean="0"/>
                        <a:t>Canada</a:t>
                      </a:r>
                      <a:endParaRPr lang="en-US" dirty="0"/>
                    </a:p>
                  </a:txBody>
                  <a:tcPr/>
                </a:tc>
                <a:tc>
                  <a:txBody>
                    <a:bodyPr/>
                    <a:lstStyle/>
                    <a:p>
                      <a:pPr algn="ctr"/>
                      <a:r>
                        <a:rPr lang="en-US" dirty="0" smtClean="0">
                          <a:solidFill>
                            <a:srgbClr val="FF0000"/>
                          </a:solidFill>
                        </a:rPr>
                        <a:t>Incomplete</a:t>
                      </a:r>
                      <a:endParaRPr lang="en-US" dirty="0">
                        <a:solidFill>
                          <a:srgbClr val="FF0000"/>
                        </a:solidFill>
                      </a:endParaRPr>
                    </a:p>
                  </a:txBody>
                  <a:tcPr/>
                </a:tc>
              </a:tr>
              <a:tr h="370840">
                <a:tc>
                  <a:txBody>
                    <a:bodyPr/>
                    <a:lstStyle/>
                    <a:p>
                      <a:pPr algn="ctr"/>
                      <a:r>
                        <a:rPr lang="en-US" dirty="0" smtClean="0"/>
                        <a:t>Chile</a:t>
                      </a:r>
                      <a:endParaRPr lang="en-US" dirty="0"/>
                    </a:p>
                  </a:txBody>
                  <a:tcPr/>
                </a:tc>
                <a:tc>
                  <a:txBody>
                    <a:bodyPr/>
                    <a:lstStyle/>
                    <a:p>
                      <a:pPr algn="ctr"/>
                      <a:r>
                        <a:rPr lang="en-US" dirty="0" smtClean="0"/>
                        <a:t>Completed</a:t>
                      </a:r>
                      <a:endParaRPr lang="en-US" dirty="0"/>
                    </a:p>
                  </a:txBody>
                  <a:tcPr/>
                </a:tc>
              </a:tr>
              <a:tr h="370840">
                <a:tc>
                  <a:txBody>
                    <a:bodyPr/>
                    <a:lstStyle/>
                    <a:p>
                      <a:pPr algn="ctr"/>
                      <a:r>
                        <a:rPr lang="en-US" dirty="0" smtClean="0"/>
                        <a:t>Chinese Taipei</a:t>
                      </a:r>
                      <a:endParaRPr lang="en-US" dirty="0"/>
                    </a:p>
                  </a:txBody>
                  <a:tcPr/>
                </a:tc>
                <a:tc>
                  <a:txBody>
                    <a:bodyPr/>
                    <a:lstStyle/>
                    <a:p>
                      <a:pPr algn="ctr"/>
                      <a:r>
                        <a:rPr lang="en-US" smtClean="0"/>
                        <a:t>Completed</a:t>
                      </a:r>
                      <a:endParaRPr lang="en-US" dirty="0"/>
                    </a:p>
                  </a:txBody>
                  <a:tcPr/>
                </a:tc>
              </a:tr>
              <a:tr h="370840">
                <a:tc>
                  <a:txBody>
                    <a:bodyPr/>
                    <a:lstStyle/>
                    <a:p>
                      <a:pPr algn="ctr"/>
                      <a:r>
                        <a:rPr lang="en-US" dirty="0" smtClean="0"/>
                        <a:t>Hong</a:t>
                      </a:r>
                      <a:r>
                        <a:rPr lang="en-US" baseline="0" dirty="0" smtClean="0"/>
                        <a:t> Kong, China</a:t>
                      </a:r>
                      <a:endParaRPr lang="en-US" dirty="0"/>
                    </a:p>
                  </a:txBody>
                  <a:tcPr/>
                </a:tc>
                <a:tc>
                  <a:txBody>
                    <a:bodyPr/>
                    <a:lstStyle/>
                    <a:p>
                      <a:pPr algn="ctr"/>
                      <a:r>
                        <a:rPr lang="en-US" smtClean="0"/>
                        <a:t>Completed</a:t>
                      </a:r>
                      <a:endParaRPr lang="en-US" dirty="0"/>
                    </a:p>
                  </a:txBody>
                  <a:tcPr/>
                </a:tc>
              </a:tr>
              <a:tr h="370840">
                <a:tc>
                  <a:txBody>
                    <a:bodyPr/>
                    <a:lstStyle/>
                    <a:p>
                      <a:pPr algn="ctr"/>
                      <a:r>
                        <a:rPr lang="en-US" dirty="0" smtClean="0"/>
                        <a:t>Indonesia</a:t>
                      </a:r>
                      <a:endParaRPr lang="en-US" dirty="0"/>
                    </a:p>
                  </a:txBody>
                  <a:tcPr/>
                </a:tc>
                <a:tc>
                  <a:txBody>
                    <a:bodyPr/>
                    <a:lstStyle/>
                    <a:p>
                      <a:pPr algn="ctr"/>
                      <a:r>
                        <a:rPr lang="en-US" smtClean="0"/>
                        <a:t>Completed</a:t>
                      </a:r>
                      <a:endParaRPr lang="en-US" dirty="0"/>
                    </a:p>
                  </a:txBody>
                  <a:tcPr/>
                </a:tc>
              </a:tr>
              <a:tr h="370840">
                <a:tc>
                  <a:txBody>
                    <a:bodyPr/>
                    <a:lstStyle/>
                    <a:p>
                      <a:pPr algn="ctr"/>
                      <a:r>
                        <a:rPr lang="en-US" dirty="0" smtClean="0"/>
                        <a:t>Japan</a:t>
                      </a:r>
                      <a:endParaRPr lang="en-US" dirty="0"/>
                    </a:p>
                  </a:txBody>
                  <a:tcPr/>
                </a:tc>
                <a:tc>
                  <a:txBody>
                    <a:bodyPr/>
                    <a:lstStyle/>
                    <a:p>
                      <a:pPr algn="ctr"/>
                      <a:r>
                        <a:rPr lang="en-US" dirty="0" smtClean="0">
                          <a:solidFill>
                            <a:srgbClr val="FF0000"/>
                          </a:solidFill>
                        </a:rPr>
                        <a:t>Incomplete</a:t>
                      </a:r>
                      <a:endParaRPr lang="en-US" dirty="0">
                        <a:solidFill>
                          <a:srgbClr val="FF0000"/>
                        </a:solidFill>
                      </a:endParaRPr>
                    </a:p>
                  </a:txBody>
                  <a:tcPr/>
                </a:tc>
              </a:tr>
              <a:tr h="370840">
                <a:tc>
                  <a:txBody>
                    <a:bodyPr/>
                    <a:lstStyle/>
                    <a:p>
                      <a:pPr algn="ctr"/>
                      <a:r>
                        <a:rPr lang="en-US" dirty="0" smtClean="0"/>
                        <a:t>Korea</a:t>
                      </a:r>
                      <a:endParaRPr lang="en-US" dirty="0"/>
                    </a:p>
                  </a:txBody>
                  <a:tcPr/>
                </a:tc>
                <a:tc>
                  <a:txBody>
                    <a:bodyPr/>
                    <a:lstStyle/>
                    <a:p>
                      <a:pPr algn="ctr"/>
                      <a:r>
                        <a:rPr lang="en-US" dirty="0" smtClean="0">
                          <a:solidFill>
                            <a:srgbClr val="FF0000"/>
                          </a:solidFill>
                        </a:rPr>
                        <a:t>Incomplete</a:t>
                      </a:r>
                      <a:endParaRPr lang="en-US" dirty="0">
                        <a:solidFill>
                          <a:srgbClr val="FF0000"/>
                        </a:solidFill>
                      </a:endParaRPr>
                    </a:p>
                  </a:txBody>
                  <a:tcPr/>
                </a:tc>
              </a:tr>
              <a:tr h="370840">
                <a:tc>
                  <a:txBody>
                    <a:bodyPr/>
                    <a:lstStyle/>
                    <a:p>
                      <a:pPr algn="ctr"/>
                      <a:r>
                        <a:rPr lang="en-US" dirty="0" smtClean="0"/>
                        <a:t>Malaysia</a:t>
                      </a:r>
                      <a:endParaRPr lang="en-US" dirty="0"/>
                    </a:p>
                  </a:txBody>
                  <a:tcPr/>
                </a:tc>
                <a:tc>
                  <a:txBody>
                    <a:bodyPr/>
                    <a:lstStyle/>
                    <a:p>
                      <a:pPr algn="ctr"/>
                      <a:r>
                        <a:rPr lang="en-US" smtClean="0"/>
                        <a:t>Completed</a:t>
                      </a:r>
                      <a:endParaRPr lang="en-US" dirty="0"/>
                    </a:p>
                  </a:txBody>
                  <a:tcPr/>
                </a:tc>
              </a:tr>
              <a:tr h="370840">
                <a:tc>
                  <a:txBody>
                    <a:bodyPr/>
                    <a:lstStyle/>
                    <a:p>
                      <a:pPr algn="ctr"/>
                      <a:r>
                        <a:rPr lang="en-US" dirty="0" smtClean="0"/>
                        <a:t>Mexico</a:t>
                      </a:r>
                      <a:endParaRPr lang="en-US" dirty="0"/>
                    </a:p>
                  </a:txBody>
                  <a:tcPr/>
                </a:tc>
                <a:tc>
                  <a:txBody>
                    <a:bodyPr/>
                    <a:lstStyle/>
                    <a:p>
                      <a:pPr algn="ctr"/>
                      <a:r>
                        <a:rPr lang="en-US" dirty="0" smtClean="0"/>
                        <a:t>Completed</a:t>
                      </a:r>
                      <a:endParaRPr lang="en-US" dirty="0"/>
                    </a:p>
                  </a:txBody>
                  <a:tcPr/>
                </a:tc>
              </a:tr>
            </a:tbl>
          </a:graphicData>
        </a:graphic>
      </p:graphicFrame>
    </p:spTree>
    <p:extLst>
      <p:ext uri="{BB962C8B-B14F-4D97-AF65-F5344CB8AC3E}">
        <p14:creationId xmlns:p14="http://schemas.microsoft.com/office/powerpoint/2010/main" val="2976505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762000"/>
          </a:xfrm>
        </p:spPr>
        <p:txBody>
          <a:bodyPr/>
          <a:lstStyle/>
          <a:p>
            <a:pPr algn="r"/>
            <a:r>
              <a:rPr lang="en-US" dirty="0" smtClean="0"/>
              <a:t>2014 S&amp;L Database Updates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6850054"/>
              </p:ext>
            </p:extLst>
          </p:nvPr>
        </p:nvGraphicFramePr>
        <p:xfrm>
          <a:off x="1752599" y="1219200"/>
          <a:ext cx="5334001" cy="4104640"/>
        </p:xfrm>
        <a:graphic>
          <a:graphicData uri="http://schemas.openxmlformats.org/drawingml/2006/table">
            <a:tbl>
              <a:tblPr firstRow="1" bandRow="1">
                <a:tableStyleId>{5C22544A-7EE6-4342-B048-85BDC9FD1C3A}</a:tableStyleId>
              </a:tblPr>
              <a:tblGrid>
                <a:gridCol w="2781300"/>
                <a:gridCol w="2552701"/>
              </a:tblGrid>
              <a:tr h="370840">
                <a:tc>
                  <a:txBody>
                    <a:bodyPr/>
                    <a:lstStyle/>
                    <a:p>
                      <a:pPr algn="ctr"/>
                      <a:r>
                        <a:rPr lang="en-US" sz="2000" dirty="0" smtClean="0">
                          <a:solidFill>
                            <a:schemeClr val="tx1"/>
                          </a:solidFill>
                        </a:rPr>
                        <a:t>Economy</a:t>
                      </a:r>
                      <a:endParaRPr lang="en-US" sz="2000" dirty="0">
                        <a:solidFill>
                          <a:schemeClr val="tx1"/>
                        </a:solidFill>
                      </a:endParaRPr>
                    </a:p>
                  </a:txBody>
                  <a:tcPr/>
                </a:tc>
                <a:tc>
                  <a:txBody>
                    <a:bodyPr/>
                    <a:lstStyle/>
                    <a:p>
                      <a:pPr algn="ctr"/>
                      <a:r>
                        <a:rPr lang="en-US" sz="2000" dirty="0" smtClean="0">
                          <a:solidFill>
                            <a:schemeClr val="tx1"/>
                          </a:solidFill>
                        </a:rPr>
                        <a:t>Status</a:t>
                      </a:r>
                      <a:endParaRPr lang="en-US" sz="2000" dirty="0">
                        <a:solidFill>
                          <a:schemeClr val="tx1"/>
                        </a:solidFill>
                      </a:endParaRPr>
                    </a:p>
                  </a:txBody>
                  <a:tcPr/>
                </a:tc>
              </a:tr>
              <a:tr h="370840">
                <a:tc>
                  <a:txBody>
                    <a:bodyPr/>
                    <a:lstStyle/>
                    <a:p>
                      <a:pPr algn="ctr"/>
                      <a:r>
                        <a:rPr lang="en-US" dirty="0" smtClean="0"/>
                        <a:t>New Zealand</a:t>
                      </a:r>
                      <a:endParaRPr lang="en-US" dirty="0"/>
                    </a:p>
                  </a:txBody>
                  <a:tcPr/>
                </a:tc>
                <a:tc>
                  <a:txBody>
                    <a:bodyPr/>
                    <a:lstStyle/>
                    <a:p>
                      <a:pPr algn="ctr"/>
                      <a:r>
                        <a:rPr lang="en-US" smtClean="0"/>
                        <a:t>Completed</a:t>
                      </a:r>
                      <a:endParaRPr lang="en-US" dirty="0"/>
                    </a:p>
                  </a:txBody>
                  <a:tcPr/>
                </a:tc>
              </a:tr>
              <a:tr h="370840">
                <a:tc>
                  <a:txBody>
                    <a:bodyPr/>
                    <a:lstStyle/>
                    <a:p>
                      <a:pPr algn="ctr"/>
                      <a:r>
                        <a:rPr lang="en-US" dirty="0" smtClean="0"/>
                        <a:t>Papua New Guinea</a:t>
                      </a:r>
                      <a:endParaRPr lang="en-US" dirty="0"/>
                    </a:p>
                  </a:txBody>
                  <a:tcPr/>
                </a:tc>
                <a:tc>
                  <a:txBody>
                    <a:bodyPr/>
                    <a:lstStyle/>
                    <a:p>
                      <a:pPr algn="ctr"/>
                      <a:r>
                        <a:rPr lang="en-US" smtClean="0"/>
                        <a:t>Completed</a:t>
                      </a:r>
                      <a:endParaRPr lang="en-US" dirty="0"/>
                    </a:p>
                  </a:txBody>
                  <a:tcPr/>
                </a:tc>
              </a:tr>
              <a:tr h="370840">
                <a:tc>
                  <a:txBody>
                    <a:bodyPr/>
                    <a:lstStyle/>
                    <a:p>
                      <a:pPr algn="ctr"/>
                      <a:r>
                        <a:rPr lang="en-US" dirty="0" smtClean="0"/>
                        <a:t>People’s Republic</a:t>
                      </a:r>
                      <a:r>
                        <a:rPr lang="en-US" baseline="0" dirty="0" smtClean="0"/>
                        <a:t> of China</a:t>
                      </a:r>
                      <a:endParaRPr lang="en-US" dirty="0"/>
                    </a:p>
                  </a:txBody>
                  <a:tcPr/>
                </a:tc>
                <a:tc>
                  <a:txBody>
                    <a:bodyPr/>
                    <a:lstStyle/>
                    <a:p>
                      <a:pPr algn="ctr"/>
                      <a:r>
                        <a:rPr lang="en-US" dirty="0" smtClean="0">
                          <a:solidFill>
                            <a:srgbClr val="FF0000"/>
                          </a:solidFill>
                        </a:rPr>
                        <a:t>Incomplete</a:t>
                      </a:r>
                      <a:endParaRPr lang="en-US" dirty="0">
                        <a:solidFill>
                          <a:srgbClr val="FF0000"/>
                        </a:solidFill>
                      </a:endParaRPr>
                    </a:p>
                  </a:txBody>
                  <a:tcPr anchor="ctr"/>
                </a:tc>
              </a:tr>
              <a:tr h="370840">
                <a:tc>
                  <a:txBody>
                    <a:bodyPr/>
                    <a:lstStyle/>
                    <a:p>
                      <a:pPr algn="ctr"/>
                      <a:r>
                        <a:rPr lang="en-US" dirty="0" smtClean="0"/>
                        <a:t>Peru</a:t>
                      </a:r>
                      <a:endParaRPr lang="en-US" dirty="0"/>
                    </a:p>
                  </a:txBody>
                  <a:tcPr/>
                </a:tc>
                <a:tc>
                  <a:txBody>
                    <a:bodyPr/>
                    <a:lstStyle/>
                    <a:p>
                      <a:pPr algn="ctr"/>
                      <a:r>
                        <a:rPr lang="en-US" smtClean="0"/>
                        <a:t>Completed</a:t>
                      </a:r>
                      <a:endParaRPr lang="en-US" dirty="0"/>
                    </a:p>
                  </a:txBody>
                  <a:tcPr/>
                </a:tc>
              </a:tr>
              <a:tr h="370840">
                <a:tc>
                  <a:txBody>
                    <a:bodyPr/>
                    <a:lstStyle/>
                    <a:p>
                      <a:pPr algn="ctr"/>
                      <a:r>
                        <a:rPr lang="en-US" dirty="0" smtClean="0"/>
                        <a:t>Philippines</a:t>
                      </a:r>
                      <a:endParaRPr lang="en-US" dirty="0"/>
                    </a:p>
                  </a:txBody>
                  <a:tcPr/>
                </a:tc>
                <a:tc>
                  <a:txBody>
                    <a:bodyPr/>
                    <a:lstStyle/>
                    <a:p>
                      <a:pPr algn="ctr"/>
                      <a:r>
                        <a:rPr lang="en-US" dirty="0" smtClean="0"/>
                        <a:t>Completed</a:t>
                      </a:r>
                      <a:endParaRPr lang="en-US" dirty="0"/>
                    </a:p>
                  </a:txBody>
                  <a:tcPr/>
                </a:tc>
              </a:tr>
              <a:tr h="370840">
                <a:tc>
                  <a:txBody>
                    <a:bodyPr/>
                    <a:lstStyle/>
                    <a:p>
                      <a:pPr algn="ctr"/>
                      <a:r>
                        <a:rPr lang="en-US" dirty="0" smtClean="0"/>
                        <a:t>Russia</a:t>
                      </a:r>
                      <a:endParaRPr lang="en-US" dirty="0"/>
                    </a:p>
                  </a:txBody>
                  <a:tcPr/>
                </a:tc>
                <a:tc>
                  <a:txBody>
                    <a:bodyPr/>
                    <a:lstStyle/>
                    <a:p>
                      <a:pPr algn="ctr"/>
                      <a:r>
                        <a:rPr lang="en-US" dirty="0" smtClean="0">
                          <a:solidFill>
                            <a:srgbClr val="FF0000"/>
                          </a:solidFill>
                        </a:rPr>
                        <a:t>Incomplete</a:t>
                      </a:r>
                      <a:endParaRPr lang="en-US" dirty="0">
                        <a:solidFill>
                          <a:srgbClr val="FF0000"/>
                        </a:solidFill>
                      </a:endParaRPr>
                    </a:p>
                  </a:txBody>
                  <a:tcPr/>
                </a:tc>
              </a:tr>
              <a:tr h="370840">
                <a:tc>
                  <a:txBody>
                    <a:bodyPr/>
                    <a:lstStyle/>
                    <a:p>
                      <a:pPr algn="ctr"/>
                      <a:r>
                        <a:rPr lang="en-US" dirty="0" smtClean="0"/>
                        <a:t>Singapore</a:t>
                      </a:r>
                      <a:endParaRPr lang="en-US" dirty="0"/>
                    </a:p>
                  </a:txBody>
                  <a:tcPr/>
                </a:tc>
                <a:tc>
                  <a:txBody>
                    <a:bodyPr/>
                    <a:lstStyle/>
                    <a:p>
                      <a:pPr algn="ctr"/>
                      <a:r>
                        <a:rPr lang="en-US" smtClean="0"/>
                        <a:t>Completed</a:t>
                      </a:r>
                      <a:endParaRPr lang="en-US" dirty="0"/>
                    </a:p>
                  </a:txBody>
                  <a:tcPr/>
                </a:tc>
              </a:tr>
              <a:tr h="370840">
                <a:tc>
                  <a:txBody>
                    <a:bodyPr/>
                    <a:lstStyle/>
                    <a:p>
                      <a:pPr algn="ctr"/>
                      <a:r>
                        <a:rPr lang="en-US" dirty="0" smtClean="0"/>
                        <a:t>Thailand</a:t>
                      </a:r>
                      <a:endParaRPr lang="en-US" dirty="0"/>
                    </a:p>
                  </a:txBody>
                  <a:tcPr/>
                </a:tc>
                <a:tc>
                  <a:txBody>
                    <a:bodyPr/>
                    <a:lstStyle/>
                    <a:p>
                      <a:pPr algn="ctr"/>
                      <a:r>
                        <a:rPr lang="en-US" smtClean="0"/>
                        <a:t>Completed</a:t>
                      </a:r>
                      <a:endParaRPr lang="en-US" dirty="0"/>
                    </a:p>
                  </a:txBody>
                  <a:tcPr/>
                </a:tc>
              </a:tr>
              <a:tr h="370840">
                <a:tc>
                  <a:txBody>
                    <a:bodyPr/>
                    <a:lstStyle/>
                    <a:p>
                      <a:pPr algn="ctr"/>
                      <a:r>
                        <a:rPr lang="en-US" dirty="0" smtClean="0"/>
                        <a:t>United States</a:t>
                      </a:r>
                      <a:endParaRPr lang="en-US" dirty="0"/>
                    </a:p>
                  </a:txBody>
                  <a:tcPr/>
                </a:tc>
                <a:tc>
                  <a:txBody>
                    <a:bodyPr/>
                    <a:lstStyle/>
                    <a:p>
                      <a:pPr algn="ctr"/>
                      <a:r>
                        <a:rPr lang="en-US" dirty="0" smtClean="0">
                          <a:solidFill>
                            <a:srgbClr val="FF0000"/>
                          </a:solidFill>
                        </a:rPr>
                        <a:t>Incomplete</a:t>
                      </a:r>
                      <a:endParaRPr lang="en-US" dirty="0">
                        <a:solidFill>
                          <a:srgbClr val="FF0000"/>
                        </a:solidFill>
                      </a:endParaRPr>
                    </a:p>
                  </a:txBody>
                  <a:tcPr/>
                </a:tc>
              </a:tr>
              <a:tr h="370840">
                <a:tc>
                  <a:txBody>
                    <a:bodyPr/>
                    <a:lstStyle/>
                    <a:p>
                      <a:pPr algn="ctr"/>
                      <a:r>
                        <a:rPr lang="en-US" dirty="0" smtClean="0"/>
                        <a:t>Vietnam</a:t>
                      </a:r>
                      <a:endParaRPr lang="en-US" dirty="0"/>
                    </a:p>
                  </a:txBody>
                  <a:tcPr/>
                </a:tc>
                <a:tc>
                  <a:txBody>
                    <a:bodyPr/>
                    <a:lstStyle/>
                    <a:p>
                      <a:pPr algn="ctr"/>
                      <a:r>
                        <a:rPr lang="en-US" dirty="0" smtClean="0">
                          <a:solidFill>
                            <a:srgbClr val="FF0000"/>
                          </a:solidFill>
                        </a:rPr>
                        <a:t>Incomplete</a:t>
                      </a:r>
                      <a:endParaRPr lang="en-US" dirty="0">
                        <a:solidFill>
                          <a:srgbClr val="FF0000"/>
                        </a:solidFill>
                      </a:endParaRPr>
                    </a:p>
                  </a:txBody>
                  <a:tcPr/>
                </a:tc>
              </a:tr>
            </a:tbl>
          </a:graphicData>
        </a:graphic>
      </p:graphicFrame>
      <p:sp>
        <p:nvSpPr>
          <p:cNvPr id="3" name="Rectangle 2"/>
          <p:cNvSpPr/>
          <p:nvPr/>
        </p:nvSpPr>
        <p:spPr>
          <a:xfrm>
            <a:off x="609600" y="5580965"/>
            <a:ext cx="7924800" cy="707886"/>
          </a:xfrm>
          <a:prstGeom prst="rect">
            <a:avLst/>
          </a:prstGeom>
        </p:spPr>
        <p:txBody>
          <a:bodyPr wrap="square">
            <a:spAutoFit/>
          </a:bodyPr>
          <a:lstStyle/>
          <a:p>
            <a:r>
              <a:rPr lang="en-US" sz="2000" b="1" dirty="0" smtClean="0">
                <a:solidFill>
                  <a:srgbClr val="FF0000"/>
                </a:solidFill>
              </a:rPr>
              <a:t>If APEC </a:t>
            </a:r>
            <a:r>
              <a:rPr lang="en-US" sz="2000" b="1" dirty="0">
                <a:solidFill>
                  <a:srgbClr val="FF0000"/>
                </a:solidFill>
              </a:rPr>
              <a:t>EGEE&amp;C </a:t>
            </a:r>
            <a:r>
              <a:rPr lang="en-US" sz="2000" b="1" dirty="0" smtClean="0">
                <a:solidFill>
                  <a:srgbClr val="FF0000"/>
                </a:solidFill>
              </a:rPr>
              <a:t>Economy Profiles and Database information is inaccurate, please contact Nicole Kearney at </a:t>
            </a:r>
            <a:r>
              <a:rPr lang="en-US" sz="2000" b="1" dirty="0" smtClean="0">
                <a:solidFill>
                  <a:srgbClr val="FF0000"/>
                </a:solidFill>
                <a:hlinkClick r:id="rId3"/>
              </a:rPr>
              <a:t>nkearney@clasponline.org</a:t>
            </a:r>
            <a:endParaRPr lang="en-US" sz="2000" b="1" dirty="0">
              <a:solidFill>
                <a:prstClr val="black"/>
              </a:solidFill>
            </a:endParaRPr>
          </a:p>
        </p:txBody>
      </p:sp>
    </p:spTree>
    <p:extLst>
      <p:ext uri="{BB962C8B-B14F-4D97-AF65-F5344CB8AC3E}">
        <p14:creationId xmlns:p14="http://schemas.microsoft.com/office/powerpoint/2010/main" val="2087541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762000"/>
          </a:xfrm>
        </p:spPr>
        <p:txBody>
          <a:bodyPr/>
          <a:lstStyle/>
          <a:p>
            <a:r>
              <a:rPr lang="en-US" dirty="0" smtClean="0"/>
              <a:t>Current Funding</a:t>
            </a:r>
            <a:endParaRPr lang="en-US" dirty="0"/>
          </a:p>
        </p:txBody>
      </p:sp>
      <p:sp>
        <p:nvSpPr>
          <p:cNvPr id="3" name="Content Placeholder 2"/>
          <p:cNvSpPr>
            <a:spLocks noGrp="1"/>
          </p:cNvSpPr>
          <p:nvPr>
            <p:ph idx="1"/>
          </p:nvPr>
        </p:nvSpPr>
        <p:spPr>
          <a:xfrm>
            <a:off x="381000" y="1676400"/>
            <a:ext cx="8610600" cy="3810000"/>
          </a:xfrm>
        </p:spPr>
        <p:txBody>
          <a:bodyPr/>
          <a:lstStyle/>
          <a:p>
            <a:r>
              <a:rPr lang="en-US" dirty="0" smtClean="0"/>
              <a:t>The Super-efficient Equipment and Appliance Deployment (SEAD) Initiative of the Clean Energy Ministerial currently provides funding for the following activities:</a:t>
            </a:r>
            <a:endParaRPr lang="en-US" dirty="0"/>
          </a:p>
          <a:p>
            <a:pPr lvl="1">
              <a:buFont typeface="Arial" pitchFamily="34" charset="0"/>
              <a:buChar char="•"/>
            </a:pPr>
            <a:r>
              <a:rPr lang="en-US" dirty="0" smtClean="0"/>
              <a:t>Hosting </a:t>
            </a:r>
            <a:r>
              <a:rPr lang="en-US" dirty="0"/>
              <a:t>and </a:t>
            </a:r>
            <a:r>
              <a:rPr lang="en-US" dirty="0" smtClean="0"/>
              <a:t>maintenance of ESIS webpage;</a:t>
            </a:r>
            <a:endParaRPr lang="en-US" dirty="0"/>
          </a:p>
          <a:p>
            <a:pPr lvl="1">
              <a:buFont typeface="Arial" pitchFamily="34" charset="0"/>
              <a:buChar char="•"/>
            </a:pPr>
            <a:r>
              <a:rPr lang="en-US" dirty="0"/>
              <a:t>Update of economy content in the database;</a:t>
            </a:r>
          </a:p>
          <a:p>
            <a:pPr lvl="1">
              <a:buFont typeface="Arial" pitchFamily="34" charset="0"/>
              <a:buChar char="•"/>
            </a:pPr>
            <a:r>
              <a:rPr lang="en-US" dirty="0"/>
              <a:t>CLASP’s continued role as ESIS Secretariat; and,</a:t>
            </a:r>
          </a:p>
          <a:p>
            <a:pPr lvl="1">
              <a:buFont typeface="Arial" pitchFamily="34" charset="0"/>
              <a:buChar char="•"/>
            </a:pPr>
            <a:r>
              <a:rPr lang="en-US" dirty="0"/>
              <a:t>CLASP’s participation at APEC </a:t>
            </a:r>
            <a:r>
              <a:rPr lang="en-US" dirty="0" smtClean="0"/>
              <a:t>meetings</a:t>
            </a:r>
          </a:p>
          <a:p>
            <a:pPr marL="457200" lvl="1" indent="0">
              <a:buNone/>
            </a:pPr>
            <a:endParaRPr lang="en-US" dirty="0" smtClean="0"/>
          </a:p>
          <a:p>
            <a:r>
              <a:rPr lang="en-US" dirty="0" smtClean="0"/>
              <a:t>Currently </a:t>
            </a:r>
            <a:r>
              <a:rPr lang="en-US" dirty="0"/>
              <a:t>ESIS has received no additional economy contributions</a:t>
            </a:r>
          </a:p>
        </p:txBody>
      </p:sp>
    </p:spTree>
    <p:extLst>
      <p:ext uri="{BB962C8B-B14F-4D97-AF65-F5344CB8AC3E}">
        <p14:creationId xmlns:p14="http://schemas.microsoft.com/office/powerpoint/2010/main" val="3334623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Overview</a:t>
            </a:r>
            <a:endParaRPr lang="en-GB" dirty="0"/>
          </a:p>
        </p:txBody>
      </p:sp>
      <p:sp>
        <p:nvSpPr>
          <p:cNvPr id="3" name="Content Placeholder 2"/>
          <p:cNvSpPr>
            <a:spLocks noGrp="1"/>
          </p:cNvSpPr>
          <p:nvPr>
            <p:ph idx="1"/>
          </p:nvPr>
        </p:nvSpPr>
        <p:spPr/>
        <p:txBody>
          <a:bodyPr/>
          <a:lstStyle/>
          <a:p>
            <a:endParaRPr lang="en-GB" dirty="0" smtClean="0"/>
          </a:p>
          <a:p>
            <a:pPr>
              <a:spcAft>
                <a:spcPts val="1800"/>
              </a:spcAft>
            </a:pPr>
            <a:r>
              <a:rPr lang="en-GB" dirty="0" smtClean="0"/>
              <a:t>Introduction to CLASP</a:t>
            </a:r>
          </a:p>
          <a:p>
            <a:pPr>
              <a:spcAft>
                <a:spcPts val="1800"/>
              </a:spcAft>
            </a:pPr>
            <a:r>
              <a:rPr lang="en-GB" dirty="0" smtClean="0"/>
              <a:t>Introduction to the Super-efficient Equipment &amp; Appliance Deployment (SEAD) Initiative</a:t>
            </a:r>
          </a:p>
          <a:p>
            <a:pPr>
              <a:spcAft>
                <a:spcPts val="1800"/>
              </a:spcAft>
            </a:pPr>
            <a:r>
              <a:rPr lang="en-GB" dirty="0"/>
              <a:t>Program Status Report from the </a:t>
            </a:r>
            <a:r>
              <a:rPr lang="en-GB" dirty="0" smtClean="0"/>
              <a:t>APEC-ESIS Secretariat</a:t>
            </a:r>
          </a:p>
          <a:p>
            <a:r>
              <a:rPr lang="en-GB" dirty="0"/>
              <a:t>SEAD-funded APEC-CAST Project Updates</a:t>
            </a:r>
          </a:p>
        </p:txBody>
      </p:sp>
    </p:spTree>
    <p:extLst>
      <p:ext uri="{BB962C8B-B14F-4D97-AF65-F5344CB8AC3E}">
        <p14:creationId xmlns:p14="http://schemas.microsoft.com/office/powerpoint/2010/main" val="2545602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914" y="1600200"/>
            <a:ext cx="7935686" cy="1752600"/>
          </a:xfrm>
        </p:spPr>
        <p:txBody>
          <a:bodyPr/>
          <a:lstStyle/>
          <a:p>
            <a:r>
              <a:rPr lang="en-US" dirty="0" smtClean="0"/>
              <a:t>SEAD-funded APEC-CAST Project Updates</a:t>
            </a:r>
            <a:endParaRPr lang="en-US" dirty="0"/>
          </a:p>
        </p:txBody>
      </p:sp>
      <p:sp>
        <p:nvSpPr>
          <p:cNvPr id="3" name="Subtitle 2"/>
          <p:cNvSpPr>
            <a:spLocks noGrp="1"/>
          </p:cNvSpPr>
          <p:nvPr>
            <p:ph type="subTitle" idx="1"/>
          </p:nvPr>
        </p:nvSpPr>
        <p:spPr>
          <a:xfrm>
            <a:off x="674914" y="3276600"/>
            <a:ext cx="4811486" cy="914400"/>
          </a:xfrm>
        </p:spPr>
        <p:txBody>
          <a:bodyPr>
            <a:normAutofit fontScale="92500"/>
          </a:bodyPr>
          <a:lstStyle/>
          <a:p>
            <a:r>
              <a:rPr lang="en-US" dirty="0" smtClean="0"/>
              <a:t>45</a:t>
            </a:r>
            <a:r>
              <a:rPr lang="en-US" baseline="30000" dirty="0" smtClean="0"/>
              <a:t>th</a:t>
            </a:r>
            <a:r>
              <a:rPr lang="en-US" dirty="0" smtClean="0"/>
              <a:t> Meeting </a:t>
            </a:r>
            <a:r>
              <a:rPr lang="en-US" dirty="0" smtClean="0"/>
              <a:t>of the APEC Expert Group on Energy Efficiency &amp; Conservation</a:t>
            </a:r>
          </a:p>
          <a:p>
            <a:endParaRPr lang="en-US" dirty="0"/>
          </a:p>
          <a:p>
            <a:endParaRPr lang="en-US" dirty="0"/>
          </a:p>
        </p:txBody>
      </p:sp>
    </p:spTree>
    <p:extLst>
      <p:ext uri="{BB962C8B-B14F-4D97-AF65-F5344CB8AC3E}">
        <p14:creationId xmlns:p14="http://schemas.microsoft.com/office/powerpoint/2010/main" val="1716416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Box 1030"/>
          <p:cNvSpPr txBox="1"/>
          <p:nvPr/>
        </p:nvSpPr>
        <p:spPr>
          <a:xfrm>
            <a:off x="914400" y="2438400"/>
            <a:ext cx="1676400" cy="369332"/>
          </a:xfrm>
          <a:prstGeom prst="rect">
            <a:avLst/>
          </a:prstGeom>
          <a:noFill/>
        </p:spPr>
        <p:txBody>
          <a:bodyPr wrap="square" rtlCol="0">
            <a:spAutoFit/>
          </a:bodyPr>
          <a:lstStyle/>
          <a:p>
            <a:endParaRPr lang="en-US" dirty="0">
              <a:solidFill>
                <a:prstClr val="black"/>
              </a:solidFill>
            </a:endParaRPr>
          </a:p>
        </p:txBody>
      </p:sp>
      <p:sp>
        <p:nvSpPr>
          <p:cNvPr id="2" name="TextBox 1"/>
          <p:cNvSpPr txBox="1"/>
          <p:nvPr/>
        </p:nvSpPr>
        <p:spPr>
          <a:xfrm>
            <a:off x="2320125" y="152400"/>
            <a:ext cx="6566079" cy="646331"/>
          </a:xfrm>
          <a:prstGeom prst="rect">
            <a:avLst/>
          </a:prstGeom>
          <a:noFill/>
        </p:spPr>
        <p:txBody>
          <a:bodyPr wrap="square" rtlCol="0">
            <a:spAutoFit/>
          </a:bodyPr>
          <a:lstStyle/>
          <a:p>
            <a:pPr algn="r"/>
            <a:r>
              <a:rPr lang="en-US" sz="3600" b="1" dirty="0" smtClean="0">
                <a:solidFill>
                  <a:prstClr val="black">
                    <a:lumMod val="65000"/>
                    <a:lumOff val="35000"/>
                  </a:prstClr>
                </a:solidFill>
                <a:latin typeface="Trebuchet MS"/>
              </a:rPr>
              <a:t>APEC- CAST</a:t>
            </a:r>
            <a:endParaRPr lang="en-US" sz="2800" dirty="0">
              <a:solidFill>
                <a:prstClr val="black"/>
              </a:solidFill>
            </a:endParaRPr>
          </a:p>
        </p:txBody>
      </p:sp>
      <p:sp>
        <p:nvSpPr>
          <p:cNvPr id="21" name="Content Placeholder 2"/>
          <p:cNvSpPr>
            <a:spLocks noGrp="1"/>
          </p:cNvSpPr>
          <p:nvPr>
            <p:ph idx="1"/>
          </p:nvPr>
        </p:nvSpPr>
        <p:spPr>
          <a:xfrm>
            <a:off x="381000" y="1066800"/>
            <a:ext cx="8763000" cy="5562600"/>
          </a:xfrm>
        </p:spPr>
        <p:txBody>
          <a:bodyPr>
            <a:normAutofit fontScale="92500" lnSpcReduction="20000"/>
          </a:bodyPr>
          <a:lstStyle/>
          <a:p>
            <a:pPr marL="0" lvl="0" indent="0">
              <a:spcAft>
                <a:spcPts val="600"/>
              </a:spcAft>
              <a:buNone/>
            </a:pPr>
            <a:r>
              <a:rPr lang="en-US" sz="2800" dirty="0">
                <a:solidFill>
                  <a:prstClr val="black"/>
                </a:solidFill>
              </a:rPr>
              <a:t>Collaboration between EGEE&amp;C and the </a:t>
            </a:r>
            <a:r>
              <a:rPr lang="en-US" sz="2800" dirty="0" smtClean="0">
                <a:solidFill>
                  <a:prstClr val="black"/>
                </a:solidFill>
              </a:rPr>
              <a:t>SEAD </a:t>
            </a:r>
            <a:r>
              <a:rPr lang="en-US" sz="2800" dirty="0">
                <a:solidFill>
                  <a:prstClr val="black"/>
                </a:solidFill>
              </a:rPr>
              <a:t>Initiative:</a:t>
            </a:r>
          </a:p>
          <a:p>
            <a:pPr lvl="0"/>
            <a:r>
              <a:rPr lang="en-US" sz="2800" dirty="0">
                <a:solidFill>
                  <a:prstClr val="black"/>
                </a:solidFill>
              </a:rPr>
              <a:t>SEAD-funded APEC-CAST initiative</a:t>
            </a:r>
          </a:p>
          <a:p>
            <a:pPr lvl="0"/>
            <a:r>
              <a:rPr lang="en-US" sz="2800" dirty="0">
                <a:solidFill>
                  <a:prstClr val="black"/>
                </a:solidFill>
              </a:rPr>
              <a:t>Leverage technical expertise provided through </a:t>
            </a:r>
            <a:r>
              <a:rPr lang="en-US" sz="2800" dirty="0" smtClean="0">
                <a:solidFill>
                  <a:prstClr val="black"/>
                </a:solidFill>
              </a:rPr>
              <a:t>SEAD </a:t>
            </a:r>
            <a:r>
              <a:rPr lang="en-US" sz="2800" dirty="0">
                <a:solidFill>
                  <a:prstClr val="black"/>
                </a:solidFill>
              </a:rPr>
              <a:t>international technical </a:t>
            </a:r>
            <a:r>
              <a:rPr lang="en-US" sz="2800" dirty="0" smtClean="0">
                <a:solidFill>
                  <a:prstClr val="black"/>
                </a:solidFill>
              </a:rPr>
              <a:t>collaborations</a:t>
            </a:r>
          </a:p>
          <a:p>
            <a:pPr lvl="0"/>
            <a:r>
              <a:rPr lang="en-US" altLang="zh-CN" sz="2800" dirty="0" smtClean="0">
                <a:ea typeface="SimSun" pitchFamily="2" charset="-122"/>
              </a:rPr>
              <a:t>Fund </a:t>
            </a:r>
            <a:r>
              <a:rPr lang="en-US" altLang="zh-CN" sz="2800" dirty="0">
                <a:ea typeface="SimSun" pitchFamily="2" charset="-122"/>
              </a:rPr>
              <a:t>one or more projects each year</a:t>
            </a:r>
          </a:p>
          <a:p>
            <a:pPr marL="0" lvl="0" indent="0">
              <a:buNone/>
            </a:pPr>
            <a:endParaRPr lang="en-US" sz="1200" b="1" dirty="0" smtClean="0">
              <a:solidFill>
                <a:prstClr val="black"/>
              </a:solidFill>
            </a:endParaRPr>
          </a:p>
          <a:p>
            <a:pPr marL="0" indent="0">
              <a:buNone/>
            </a:pPr>
            <a:r>
              <a:rPr lang="en-US" altLang="zh-CN" sz="2800" b="1" dirty="0">
                <a:ea typeface="SimSun" pitchFamily="2" charset="-122"/>
              </a:rPr>
              <a:t>Primary objectives:</a:t>
            </a:r>
          </a:p>
          <a:p>
            <a:pPr lvl="1">
              <a:buFont typeface="Arial" pitchFamily="34" charset="0"/>
              <a:buChar char="•"/>
            </a:pPr>
            <a:r>
              <a:rPr lang="en-US" altLang="zh-CN" sz="2800" dirty="0">
                <a:ea typeface="SimSun" pitchFamily="2" charset="-122"/>
              </a:rPr>
              <a:t>Promote harmonized test procedures</a:t>
            </a:r>
          </a:p>
          <a:p>
            <a:pPr lvl="1">
              <a:buFont typeface="Arial" pitchFamily="34" charset="0"/>
              <a:buChar char="•"/>
            </a:pPr>
            <a:r>
              <a:rPr lang="en-US" altLang="zh-CN" sz="2800" dirty="0">
                <a:ea typeface="SimSun" pitchFamily="2" charset="-122"/>
              </a:rPr>
              <a:t>Support development of aligned energy efficiency standards and labels (S&amp;L) in APEC economies</a:t>
            </a:r>
          </a:p>
          <a:p>
            <a:pPr lvl="1">
              <a:buFont typeface="Arial" pitchFamily="34" charset="0"/>
              <a:buChar char="•"/>
            </a:pPr>
            <a:r>
              <a:rPr lang="en-US" altLang="zh-CN" sz="2800" b="1" i="1" dirty="0">
                <a:ea typeface="SimSun" pitchFamily="2" charset="-122"/>
              </a:rPr>
              <a:t>Support regional MV&amp;E activities</a:t>
            </a:r>
          </a:p>
          <a:p>
            <a:pPr marL="0" lvl="0" indent="0">
              <a:buNone/>
            </a:pPr>
            <a:endParaRPr lang="en-US" sz="2800" b="1" dirty="0" smtClean="0">
              <a:solidFill>
                <a:prstClr val="black"/>
              </a:solidFill>
            </a:endParaRPr>
          </a:p>
          <a:p>
            <a:pPr marL="0" lvl="0" indent="0">
              <a:buNone/>
            </a:pPr>
            <a:r>
              <a:rPr lang="en-US" sz="2800" b="1" dirty="0" smtClean="0">
                <a:solidFill>
                  <a:prstClr val="black"/>
                </a:solidFill>
              </a:rPr>
              <a:t>Administrator: </a:t>
            </a:r>
            <a:r>
              <a:rPr lang="en-US" sz="2800" dirty="0" smtClean="0">
                <a:solidFill>
                  <a:prstClr val="black"/>
                </a:solidFill>
              </a:rPr>
              <a:t>The Collaborative Labeling and Appliance Standards Program (CLASP), as the SEAD Operating Agent</a:t>
            </a:r>
          </a:p>
          <a:p>
            <a:pPr marL="0" indent="0">
              <a:buNone/>
            </a:pPr>
            <a:endParaRPr lang="en-US" altLang="zh-CN" sz="2200" b="1" dirty="0">
              <a:ea typeface="SimSun" pitchFamily="2" charset="-122"/>
            </a:endParaRPr>
          </a:p>
        </p:txBody>
      </p:sp>
    </p:spTree>
    <p:extLst>
      <p:ext uri="{BB962C8B-B14F-4D97-AF65-F5344CB8AC3E}">
        <p14:creationId xmlns:p14="http://schemas.microsoft.com/office/powerpoint/2010/main" val="582080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152400"/>
            <a:ext cx="6858000" cy="792162"/>
          </a:xfrm>
        </p:spPr>
        <p:txBody>
          <a:bodyPr/>
          <a:lstStyle/>
          <a:p>
            <a:r>
              <a:rPr lang="en-US" dirty="0" smtClean="0"/>
              <a:t>Past and Current APEC-CAST Projects</a:t>
            </a:r>
            <a:endParaRPr lang="en-US" dirty="0"/>
          </a:p>
        </p:txBody>
      </p:sp>
      <p:graphicFrame>
        <p:nvGraphicFramePr>
          <p:cNvPr id="17" name="Content Placeholder 6"/>
          <p:cNvGraphicFramePr>
            <a:graphicFrameLocks/>
          </p:cNvGraphicFramePr>
          <p:nvPr>
            <p:extLst>
              <p:ext uri="{D42A27DB-BD31-4B8C-83A1-F6EECF244321}">
                <p14:modId xmlns:p14="http://schemas.microsoft.com/office/powerpoint/2010/main" val="2088760092"/>
              </p:ext>
            </p:extLst>
          </p:nvPr>
        </p:nvGraphicFramePr>
        <p:xfrm>
          <a:off x="228598" y="1143000"/>
          <a:ext cx="8839201" cy="5410642"/>
        </p:xfrm>
        <a:graphic>
          <a:graphicData uri="http://schemas.openxmlformats.org/drawingml/2006/table">
            <a:tbl>
              <a:tblPr firstRow="1" bandRow="1"/>
              <a:tblGrid>
                <a:gridCol w="2388972"/>
                <a:gridCol w="1802030"/>
                <a:gridCol w="2209800"/>
                <a:gridCol w="2438399"/>
              </a:tblGrid>
              <a:tr h="587513">
                <a:tc>
                  <a:txBody>
                    <a:bodyPr/>
                    <a:lstStyle>
                      <a:lvl1pPr marL="0" algn="l" defTabSz="914400" rtl="0" eaLnBrk="1" latinLnBrk="0" hangingPunct="1">
                        <a:defRPr sz="1800" b="1" kern="1200">
                          <a:solidFill>
                            <a:schemeClr val="lt1"/>
                          </a:solidFill>
                          <a:latin typeface="Arial"/>
                          <a:ea typeface="Osaka"/>
                          <a:cs typeface="Osaka"/>
                        </a:defRPr>
                      </a:lvl1pPr>
                      <a:lvl2pPr marL="457200" algn="l" defTabSz="914400" rtl="0" eaLnBrk="1" latinLnBrk="0" hangingPunct="1">
                        <a:defRPr sz="1800" b="1" kern="1200">
                          <a:solidFill>
                            <a:schemeClr val="lt1"/>
                          </a:solidFill>
                          <a:latin typeface="Arial"/>
                          <a:ea typeface="Osaka"/>
                          <a:cs typeface="Osaka"/>
                        </a:defRPr>
                      </a:lvl2pPr>
                      <a:lvl3pPr marL="914400" algn="l" defTabSz="914400" rtl="0" eaLnBrk="1" latinLnBrk="0" hangingPunct="1">
                        <a:defRPr sz="1800" b="1" kern="1200">
                          <a:solidFill>
                            <a:schemeClr val="lt1"/>
                          </a:solidFill>
                          <a:latin typeface="Arial"/>
                          <a:ea typeface="Osaka"/>
                          <a:cs typeface="Osaka"/>
                        </a:defRPr>
                      </a:lvl3pPr>
                      <a:lvl4pPr marL="1371600" algn="l" defTabSz="914400" rtl="0" eaLnBrk="1" latinLnBrk="0" hangingPunct="1">
                        <a:defRPr sz="1800" b="1" kern="1200">
                          <a:solidFill>
                            <a:schemeClr val="lt1"/>
                          </a:solidFill>
                          <a:latin typeface="Arial"/>
                          <a:ea typeface="Osaka"/>
                          <a:cs typeface="Osaka"/>
                        </a:defRPr>
                      </a:lvl4pPr>
                      <a:lvl5pPr marL="1828800" algn="l" defTabSz="914400" rtl="0" eaLnBrk="1" latinLnBrk="0" hangingPunct="1">
                        <a:defRPr sz="1800" b="1" kern="1200">
                          <a:solidFill>
                            <a:schemeClr val="lt1"/>
                          </a:solidFill>
                          <a:latin typeface="Arial"/>
                          <a:ea typeface="Osaka"/>
                          <a:cs typeface="Osaka"/>
                        </a:defRPr>
                      </a:lvl5pPr>
                      <a:lvl6pPr marL="2286000" algn="l" defTabSz="914400" rtl="0" eaLnBrk="1" latinLnBrk="0" hangingPunct="1">
                        <a:defRPr sz="1800" b="1" kern="1200">
                          <a:solidFill>
                            <a:schemeClr val="lt1"/>
                          </a:solidFill>
                          <a:latin typeface="Arial"/>
                          <a:ea typeface="Osaka"/>
                          <a:cs typeface="Osaka"/>
                        </a:defRPr>
                      </a:lvl6pPr>
                      <a:lvl7pPr marL="2743200" algn="l" defTabSz="914400" rtl="0" eaLnBrk="1" latinLnBrk="0" hangingPunct="1">
                        <a:defRPr sz="1800" b="1" kern="1200">
                          <a:solidFill>
                            <a:schemeClr val="lt1"/>
                          </a:solidFill>
                          <a:latin typeface="Arial"/>
                          <a:ea typeface="Osaka"/>
                          <a:cs typeface="Osaka"/>
                        </a:defRPr>
                      </a:lvl7pPr>
                      <a:lvl8pPr marL="3200400" algn="l" defTabSz="914400" rtl="0" eaLnBrk="1" latinLnBrk="0" hangingPunct="1">
                        <a:defRPr sz="1800" b="1" kern="1200">
                          <a:solidFill>
                            <a:schemeClr val="lt1"/>
                          </a:solidFill>
                          <a:latin typeface="Arial"/>
                          <a:ea typeface="Osaka"/>
                          <a:cs typeface="Osaka"/>
                        </a:defRPr>
                      </a:lvl8pPr>
                      <a:lvl9pPr marL="3657600" algn="l" defTabSz="914400" rtl="0" eaLnBrk="1" latinLnBrk="0" hangingPunct="1">
                        <a:defRPr sz="1800" b="1" kern="1200">
                          <a:solidFill>
                            <a:schemeClr val="lt1"/>
                          </a:solidFill>
                          <a:latin typeface="Arial"/>
                          <a:ea typeface="Osaka"/>
                          <a:cs typeface="Osaka"/>
                        </a:defRPr>
                      </a:lvl9pPr>
                    </a:lstStyle>
                    <a:p>
                      <a:pPr algn="ctr"/>
                      <a:r>
                        <a:rPr lang="en-US" sz="1600" dirty="0" smtClean="0">
                          <a:solidFill>
                            <a:schemeClr val="tx1"/>
                          </a:solidFill>
                          <a:latin typeface="Arial" panose="020B0604020202020204" pitchFamily="34" charset="0"/>
                          <a:cs typeface="Arial" panose="020B0604020202020204" pitchFamily="34" charset="0"/>
                        </a:rPr>
                        <a:t>SEAD-funded APEC CAST Project</a:t>
                      </a:r>
                      <a:endParaRPr lang="en-US" sz="1600" dirty="0">
                        <a:solidFill>
                          <a:schemeClr val="tx1"/>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ea typeface="Osaka"/>
                          <a:cs typeface="Osaka"/>
                        </a:defRPr>
                      </a:lvl1pPr>
                      <a:lvl2pPr marL="457200" algn="l" defTabSz="914400" rtl="0" eaLnBrk="1" latinLnBrk="0" hangingPunct="1">
                        <a:defRPr sz="1800" b="1" kern="1200">
                          <a:solidFill>
                            <a:schemeClr val="lt1"/>
                          </a:solidFill>
                          <a:latin typeface="Arial"/>
                          <a:ea typeface="Osaka"/>
                          <a:cs typeface="Osaka"/>
                        </a:defRPr>
                      </a:lvl2pPr>
                      <a:lvl3pPr marL="914400" algn="l" defTabSz="914400" rtl="0" eaLnBrk="1" latinLnBrk="0" hangingPunct="1">
                        <a:defRPr sz="1800" b="1" kern="1200">
                          <a:solidFill>
                            <a:schemeClr val="lt1"/>
                          </a:solidFill>
                          <a:latin typeface="Arial"/>
                          <a:ea typeface="Osaka"/>
                          <a:cs typeface="Osaka"/>
                        </a:defRPr>
                      </a:lvl3pPr>
                      <a:lvl4pPr marL="1371600" algn="l" defTabSz="914400" rtl="0" eaLnBrk="1" latinLnBrk="0" hangingPunct="1">
                        <a:defRPr sz="1800" b="1" kern="1200">
                          <a:solidFill>
                            <a:schemeClr val="lt1"/>
                          </a:solidFill>
                          <a:latin typeface="Arial"/>
                          <a:ea typeface="Osaka"/>
                          <a:cs typeface="Osaka"/>
                        </a:defRPr>
                      </a:lvl4pPr>
                      <a:lvl5pPr marL="1828800" algn="l" defTabSz="914400" rtl="0" eaLnBrk="1" latinLnBrk="0" hangingPunct="1">
                        <a:defRPr sz="1800" b="1" kern="1200">
                          <a:solidFill>
                            <a:schemeClr val="lt1"/>
                          </a:solidFill>
                          <a:latin typeface="Arial"/>
                          <a:ea typeface="Osaka"/>
                          <a:cs typeface="Osaka"/>
                        </a:defRPr>
                      </a:lvl5pPr>
                      <a:lvl6pPr marL="2286000" algn="l" defTabSz="914400" rtl="0" eaLnBrk="1" latinLnBrk="0" hangingPunct="1">
                        <a:defRPr sz="1800" b="1" kern="1200">
                          <a:solidFill>
                            <a:schemeClr val="lt1"/>
                          </a:solidFill>
                          <a:latin typeface="Arial"/>
                          <a:ea typeface="Osaka"/>
                          <a:cs typeface="Osaka"/>
                        </a:defRPr>
                      </a:lvl6pPr>
                      <a:lvl7pPr marL="2743200" algn="l" defTabSz="914400" rtl="0" eaLnBrk="1" latinLnBrk="0" hangingPunct="1">
                        <a:defRPr sz="1800" b="1" kern="1200">
                          <a:solidFill>
                            <a:schemeClr val="lt1"/>
                          </a:solidFill>
                          <a:latin typeface="Arial"/>
                          <a:ea typeface="Osaka"/>
                          <a:cs typeface="Osaka"/>
                        </a:defRPr>
                      </a:lvl7pPr>
                      <a:lvl8pPr marL="3200400" algn="l" defTabSz="914400" rtl="0" eaLnBrk="1" latinLnBrk="0" hangingPunct="1">
                        <a:defRPr sz="1800" b="1" kern="1200">
                          <a:solidFill>
                            <a:schemeClr val="lt1"/>
                          </a:solidFill>
                          <a:latin typeface="Arial"/>
                          <a:ea typeface="Osaka"/>
                          <a:cs typeface="Osaka"/>
                        </a:defRPr>
                      </a:lvl8pPr>
                      <a:lvl9pPr marL="3657600" algn="l" defTabSz="914400" rtl="0" eaLnBrk="1" latinLnBrk="0" hangingPunct="1">
                        <a:defRPr sz="1800" b="1" kern="1200">
                          <a:solidFill>
                            <a:schemeClr val="lt1"/>
                          </a:solidFill>
                          <a:latin typeface="Arial"/>
                          <a:ea typeface="Osaka"/>
                          <a:cs typeface="Osaka"/>
                        </a:defRPr>
                      </a:lvl9pPr>
                    </a:lstStyle>
                    <a:p>
                      <a:pPr algn="ctr"/>
                      <a:r>
                        <a:rPr lang="en-US" sz="1600" dirty="0" smtClean="0">
                          <a:solidFill>
                            <a:schemeClr val="tx1"/>
                          </a:solidFill>
                          <a:latin typeface="Arial" panose="020B0604020202020204" pitchFamily="34" charset="0"/>
                          <a:cs typeface="Arial" panose="020B0604020202020204" pitchFamily="34" charset="0"/>
                        </a:rPr>
                        <a:t>APEC</a:t>
                      </a:r>
                      <a:r>
                        <a:rPr lang="en-US" sz="1600" baseline="0" dirty="0" smtClean="0">
                          <a:solidFill>
                            <a:schemeClr val="tx1"/>
                          </a:solidFill>
                          <a:latin typeface="Arial" panose="020B0604020202020204" pitchFamily="34" charset="0"/>
                          <a:cs typeface="Arial" panose="020B0604020202020204" pitchFamily="34" charset="0"/>
                        </a:rPr>
                        <a:t> Economy Sponsor</a:t>
                      </a:r>
                      <a:endParaRPr lang="en-US" sz="1600" dirty="0">
                        <a:solidFill>
                          <a:schemeClr val="tx1"/>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ea typeface="Osaka"/>
                          <a:cs typeface="Osaka"/>
                        </a:defRPr>
                      </a:lvl1pPr>
                      <a:lvl2pPr marL="457200" algn="l" defTabSz="914400" rtl="0" eaLnBrk="1" latinLnBrk="0" hangingPunct="1">
                        <a:defRPr sz="1800" b="1" kern="1200">
                          <a:solidFill>
                            <a:schemeClr val="lt1"/>
                          </a:solidFill>
                          <a:latin typeface="Arial"/>
                          <a:ea typeface="Osaka"/>
                          <a:cs typeface="Osaka"/>
                        </a:defRPr>
                      </a:lvl2pPr>
                      <a:lvl3pPr marL="914400" algn="l" defTabSz="914400" rtl="0" eaLnBrk="1" latinLnBrk="0" hangingPunct="1">
                        <a:defRPr sz="1800" b="1" kern="1200">
                          <a:solidFill>
                            <a:schemeClr val="lt1"/>
                          </a:solidFill>
                          <a:latin typeface="Arial"/>
                          <a:ea typeface="Osaka"/>
                          <a:cs typeface="Osaka"/>
                        </a:defRPr>
                      </a:lvl3pPr>
                      <a:lvl4pPr marL="1371600" algn="l" defTabSz="914400" rtl="0" eaLnBrk="1" latinLnBrk="0" hangingPunct="1">
                        <a:defRPr sz="1800" b="1" kern="1200">
                          <a:solidFill>
                            <a:schemeClr val="lt1"/>
                          </a:solidFill>
                          <a:latin typeface="Arial"/>
                          <a:ea typeface="Osaka"/>
                          <a:cs typeface="Osaka"/>
                        </a:defRPr>
                      </a:lvl4pPr>
                      <a:lvl5pPr marL="1828800" algn="l" defTabSz="914400" rtl="0" eaLnBrk="1" latinLnBrk="0" hangingPunct="1">
                        <a:defRPr sz="1800" b="1" kern="1200">
                          <a:solidFill>
                            <a:schemeClr val="lt1"/>
                          </a:solidFill>
                          <a:latin typeface="Arial"/>
                          <a:ea typeface="Osaka"/>
                          <a:cs typeface="Osaka"/>
                        </a:defRPr>
                      </a:lvl5pPr>
                      <a:lvl6pPr marL="2286000" algn="l" defTabSz="914400" rtl="0" eaLnBrk="1" latinLnBrk="0" hangingPunct="1">
                        <a:defRPr sz="1800" b="1" kern="1200">
                          <a:solidFill>
                            <a:schemeClr val="lt1"/>
                          </a:solidFill>
                          <a:latin typeface="Arial"/>
                          <a:ea typeface="Osaka"/>
                          <a:cs typeface="Osaka"/>
                        </a:defRPr>
                      </a:lvl6pPr>
                      <a:lvl7pPr marL="2743200" algn="l" defTabSz="914400" rtl="0" eaLnBrk="1" latinLnBrk="0" hangingPunct="1">
                        <a:defRPr sz="1800" b="1" kern="1200">
                          <a:solidFill>
                            <a:schemeClr val="lt1"/>
                          </a:solidFill>
                          <a:latin typeface="Arial"/>
                          <a:ea typeface="Osaka"/>
                          <a:cs typeface="Osaka"/>
                        </a:defRPr>
                      </a:lvl7pPr>
                      <a:lvl8pPr marL="3200400" algn="l" defTabSz="914400" rtl="0" eaLnBrk="1" latinLnBrk="0" hangingPunct="1">
                        <a:defRPr sz="1800" b="1" kern="1200">
                          <a:solidFill>
                            <a:schemeClr val="lt1"/>
                          </a:solidFill>
                          <a:latin typeface="Arial"/>
                          <a:ea typeface="Osaka"/>
                          <a:cs typeface="Osaka"/>
                        </a:defRPr>
                      </a:lvl8pPr>
                      <a:lvl9pPr marL="3657600" algn="l" defTabSz="914400" rtl="0" eaLnBrk="1" latinLnBrk="0" hangingPunct="1">
                        <a:defRPr sz="1800" b="1" kern="1200">
                          <a:solidFill>
                            <a:schemeClr val="lt1"/>
                          </a:solidFill>
                          <a:latin typeface="Arial"/>
                          <a:ea typeface="Osaka"/>
                          <a:cs typeface="Osaka"/>
                        </a:defRPr>
                      </a:lvl9pPr>
                    </a:lstStyle>
                    <a:p>
                      <a:pPr algn="ctr"/>
                      <a:r>
                        <a:rPr lang="en-US" sz="1600" dirty="0" smtClean="0">
                          <a:solidFill>
                            <a:schemeClr val="tx1"/>
                          </a:solidFill>
                          <a:latin typeface="Arial" panose="020B0604020202020204" pitchFamily="34" charset="0"/>
                          <a:cs typeface="Arial" panose="020B0604020202020204" pitchFamily="34" charset="0"/>
                        </a:rPr>
                        <a:t>Project Partners</a:t>
                      </a:r>
                      <a:endParaRPr lang="en-US" sz="1600" dirty="0">
                        <a:solidFill>
                          <a:schemeClr val="tx1"/>
                        </a:solidFill>
                        <a:latin typeface="Arial" panose="020B0604020202020204" pitchFamily="34" charset="0"/>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p>
                      <a:pPr algn="ctr"/>
                      <a:r>
                        <a:rPr lang="en-US" sz="1600" b="1" dirty="0" smtClean="0">
                          <a:solidFill>
                            <a:schemeClr val="tx1"/>
                          </a:solidFill>
                          <a:latin typeface="Arial" panose="020B0604020202020204" pitchFamily="34" charset="0"/>
                          <a:cs typeface="Arial" panose="020B0604020202020204" pitchFamily="34" charset="0"/>
                        </a:rPr>
                        <a:t>Status</a:t>
                      </a:r>
                      <a:endParaRPr lang="en-US" sz="1600" b="1" dirty="0">
                        <a:solidFill>
                          <a:schemeClr val="tx1"/>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r>
              <a:tr h="1622287">
                <a:tc>
                  <a:txBody>
                    <a:bodyPr/>
                    <a:lstStyle/>
                    <a:p>
                      <a:r>
                        <a:rPr lang="en-US" sz="1600" b="0" dirty="0" smtClean="0">
                          <a:latin typeface="Arial" panose="020B0604020202020204" pitchFamily="34" charset="0"/>
                          <a:cs typeface="Arial" panose="020B0604020202020204" pitchFamily="34" charset="0"/>
                        </a:rPr>
                        <a:t>Evaluation and proposal for internationally aligned</a:t>
                      </a:r>
                      <a:r>
                        <a:rPr lang="en-US" sz="1600" b="0" baseline="0" dirty="0" smtClean="0">
                          <a:latin typeface="Arial" panose="020B0604020202020204" pitchFamily="34" charset="0"/>
                          <a:cs typeface="Arial" panose="020B0604020202020204" pitchFamily="34" charset="0"/>
                        </a:rPr>
                        <a:t> test methods and performance requirements for </a:t>
                      </a:r>
                      <a:r>
                        <a:rPr lang="en-US" sz="1600" b="1" baseline="0" dirty="0" smtClean="0">
                          <a:latin typeface="Arial" panose="020B0604020202020204" pitchFamily="34" charset="0"/>
                          <a:cs typeface="Arial" panose="020B0604020202020204" pitchFamily="34" charset="0"/>
                        </a:rPr>
                        <a:t>t</a:t>
                      </a:r>
                      <a:r>
                        <a:rPr lang="en-US" sz="1600" b="1" dirty="0" smtClean="0">
                          <a:latin typeface="Arial" panose="020B0604020202020204" pitchFamily="34" charset="0"/>
                          <a:cs typeface="Arial" panose="020B0604020202020204" pitchFamily="34" charset="0"/>
                        </a:rPr>
                        <a:t>elevisions</a:t>
                      </a:r>
                      <a:endParaRPr lang="en-US" sz="1600" b="1" dirty="0">
                        <a:latin typeface="Arial" panose="020B0604020202020204" pitchFamily="34" charset="0"/>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Australia </a:t>
                      </a:r>
                      <a:r>
                        <a:rPr lang="en-US" sz="1600" baseline="0" dirty="0" smtClean="0">
                          <a:latin typeface="Arial" panose="020B0604020202020204" pitchFamily="34" charset="0"/>
                          <a:cs typeface="Arial" panose="020B0604020202020204" pitchFamily="34" charset="0"/>
                        </a:rPr>
                        <a:t>Department of Industry (</a:t>
                      </a:r>
                      <a:r>
                        <a:rPr lang="en-US" sz="1600" baseline="0" dirty="0" err="1" smtClean="0">
                          <a:latin typeface="Arial" panose="020B0604020202020204" pitchFamily="34" charset="0"/>
                          <a:cs typeface="Arial" panose="020B0604020202020204" pitchFamily="34" charset="0"/>
                        </a:rPr>
                        <a:t>DoI</a:t>
                      </a:r>
                      <a:r>
                        <a:rPr lang="en-US" sz="1600" baseline="0" dirty="0" smtClean="0">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p>
                      <a:r>
                        <a:rPr lang="en-US" sz="1600" dirty="0" err="1" smtClean="0">
                          <a:latin typeface="Arial" panose="020B0604020202020204" pitchFamily="34" charset="0"/>
                          <a:cs typeface="Arial" panose="020B0604020202020204" pitchFamily="34" charset="0"/>
                        </a:rPr>
                        <a:t>DoI</a:t>
                      </a:r>
                      <a:r>
                        <a:rPr lang="en-US" sz="1600" dirty="0" smtClean="0">
                          <a:latin typeface="Arial" panose="020B0604020202020204" pitchFamily="34" charset="0"/>
                          <a:cs typeface="Arial" panose="020B0604020202020204" pitchFamily="34" charset="0"/>
                        </a:rPr>
                        <a:t>, CLASP, </a:t>
                      </a:r>
                      <a:r>
                        <a:rPr lang="en-US" sz="1600" dirty="0" err="1" smtClean="0">
                          <a:latin typeface="Arial" panose="020B0604020202020204" pitchFamily="34" charset="0"/>
                          <a:cs typeface="Arial" panose="020B0604020202020204" pitchFamily="34" charset="0"/>
                        </a:rPr>
                        <a:t>Intertek</a:t>
                      </a:r>
                      <a:endParaRPr lang="en-US" sz="1600" dirty="0">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p>
                      <a:pPr marL="0" indent="0">
                        <a:buFont typeface="Arial" panose="020B0604020202020204" pitchFamily="34" charset="0"/>
                        <a:buNone/>
                      </a:pPr>
                      <a:r>
                        <a:rPr lang="en-US" sz="1600" b="1" dirty="0" smtClean="0">
                          <a:latin typeface="Arial" panose="020B0604020202020204" pitchFamily="34" charset="0"/>
                          <a:cs typeface="Arial" panose="020B0604020202020204" pitchFamily="34" charset="0"/>
                        </a:rPr>
                        <a:t>Near Completion</a:t>
                      </a:r>
                      <a:endParaRPr lang="en-US" sz="1600" b="1"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smtClean="0">
                          <a:latin typeface="Arial" panose="020B0604020202020204" pitchFamily="34" charset="0"/>
                          <a:cs typeface="Arial" panose="020B0604020202020204" pitchFamily="34" charset="0"/>
                        </a:rPr>
                        <a:t>Review </a:t>
                      </a:r>
                      <a:r>
                        <a:rPr lang="en-US" sz="1600" dirty="0" smtClean="0">
                          <a:latin typeface="Arial" panose="020B0604020202020204" pitchFamily="34" charset="0"/>
                          <a:cs typeface="Arial" panose="020B0604020202020204" pitchFamily="34" charset="0"/>
                        </a:rPr>
                        <a:t>of </a:t>
                      </a:r>
                      <a:r>
                        <a:rPr lang="en-US" sz="1600" dirty="0" smtClean="0">
                          <a:latin typeface="Arial" panose="020B0604020202020204" pitchFamily="34" charset="0"/>
                          <a:cs typeface="Arial" panose="020B0604020202020204" pitchFamily="34" charset="0"/>
                        </a:rPr>
                        <a:t>final</a:t>
                      </a:r>
                      <a:r>
                        <a:rPr lang="en-US" sz="1600" baseline="0" dirty="0" smtClean="0">
                          <a:latin typeface="Arial" panose="020B0604020202020204" pitchFamily="34" charset="0"/>
                          <a:cs typeface="Arial" panose="020B0604020202020204" pitchFamily="34" charset="0"/>
                        </a:rPr>
                        <a:t> report</a:t>
                      </a:r>
                    </a:p>
                    <a:p>
                      <a:pPr marL="285750" indent="-285750">
                        <a:buFont typeface="Wingdings" panose="05000000000000000000" pitchFamily="2" charset="2"/>
                        <a:buChar char="à"/>
                      </a:pPr>
                      <a:r>
                        <a:rPr lang="en-US" sz="1600" baseline="0" dirty="0" smtClean="0">
                          <a:latin typeface="Arial" panose="020B0604020202020204" pitchFamily="34" charset="0"/>
                          <a:cs typeface="Arial" panose="020B0604020202020204" pitchFamily="34" charset="0"/>
                        </a:rPr>
                        <a:t>Presentations at ECEEE, EEDAL </a:t>
                      </a:r>
                    </a:p>
                    <a:p>
                      <a:pPr marL="285750" indent="-285750">
                        <a:buFont typeface="Wingdings" panose="05000000000000000000" pitchFamily="2" charset="2"/>
                        <a:buChar char="à"/>
                      </a:pPr>
                      <a:r>
                        <a:rPr lang="en-US" sz="1600" baseline="0" dirty="0" smtClean="0">
                          <a:latin typeface="Arial" panose="020B0604020202020204" pitchFamily="34" charset="0"/>
                          <a:cs typeface="Arial" panose="020B0604020202020204" pitchFamily="34" charset="0"/>
                        </a:rPr>
                        <a:t>Webinar hosted by SEAD in April</a:t>
                      </a:r>
                      <a:endParaRPr lang="en-US" sz="1600" dirty="0" smtClean="0">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r>
              <a:tr h="1447800">
                <a:tc>
                  <a:txBody>
                    <a:bodyPr/>
                    <a:lstStyle>
                      <a:lvl1pPr marL="0" algn="l" defTabSz="914400" rtl="0" eaLnBrk="1" latinLnBrk="0" hangingPunct="1">
                        <a:defRPr sz="1800" kern="1200">
                          <a:solidFill>
                            <a:schemeClr val="dk1"/>
                          </a:solidFill>
                          <a:latin typeface="Arial"/>
                          <a:ea typeface="Osaka"/>
                          <a:cs typeface="Osaka"/>
                        </a:defRPr>
                      </a:lvl1pPr>
                      <a:lvl2pPr marL="457200" algn="l" defTabSz="914400" rtl="0" eaLnBrk="1" latinLnBrk="0" hangingPunct="1">
                        <a:defRPr sz="1800" kern="1200">
                          <a:solidFill>
                            <a:schemeClr val="dk1"/>
                          </a:solidFill>
                          <a:latin typeface="Arial"/>
                          <a:ea typeface="Osaka"/>
                          <a:cs typeface="Osaka"/>
                        </a:defRPr>
                      </a:lvl2pPr>
                      <a:lvl3pPr marL="914400" algn="l" defTabSz="914400" rtl="0" eaLnBrk="1" latinLnBrk="0" hangingPunct="1">
                        <a:defRPr sz="1800" kern="1200">
                          <a:solidFill>
                            <a:schemeClr val="dk1"/>
                          </a:solidFill>
                          <a:latin typeface="Arial"/>
                          <a:ea typeface="Osaka"/>
                          <a:cs typeface="Osaka"/>
                        </a:defRPr>
                      </a:lvl3pPr>
                      <a:lvl4pPr marL="1371600" algn="l" defTabSz="914400" rtl="0" eaLnBrk="1" latinLnBrk="0" hangingPunct="1">
                        <a:defRPr sz="1800" kern="1200">
                          <a:solidFill>
                            <a:schemeClr val="dk1"/>
                          </a:solidFill>
                          <a:latin typeface="Arial"/>
                          <a:ea typeface="Osaka"/>
                          <a:cs typeface="Osaka"/>
                        </a:defRPr>
                      </a:lvl4pPr>
                      <a:lvl5pPr marL="1828800" algn="l" defTabSz="914400" rtl="0" eaLnBrk="1" latinLnBrk="0" hangingPunct="1">
                        <a:defRPr sz="1800" kern="1200">
                          <a:solidFill>
                            <a:schemeClr val="dk1"/>
                          </a:solidFill>
                          <a:latin typeface="Arial"/>
                          <a:ea typeface="Osaka"/>
                          <a:cs typeface="Osaka"/>
                        </a:defRPr>
                      </a:lvl5pPr>
                      <a:lvl6pPr marL="2286000" algn="l" defTabSz="914400" rtl="0" eaLnBrk="1" latinLnBrk="0" hangingPunct="1">
                        <a:defRPr sz="1800" kern="1200">
                          <a:solidFill>
                            <a:schemeClr val="dk1"/>
                          </a:solidFill>
                          <a:latin typeface="Arial"/>
                          <a:ea typeface="Osaka"/>
                          <a:cs typeface="Osaka"/>
                        </a:defRPr>
                      </a:lvl6pPr>
                      <a:lvl7pPr marL="2743200" algn="l" defTabSz="914400" rtl="0" eaLnBrk="1" latinLnBrk="0" hangingPunct="1">
                        <a:defRPr sz="1800" kern="1200">
                          <a:solidFill>
                            <a:schemeClr val="dk1"/>
                          </a:solidFill>
                          <a:latin typeface="Arial"/>
                          <a:ea typeface="Osaka"/>
                          <a:cs typeface="Osaka"/>
                        </a:defRPr>
                      </a:lvl7pPr>
                      <a:lvl8pPr marL="3200400" algn="l" defTabSz="914400" rtl="0" eaLnBrk="1" latinLnBrk="0" hangingPunct="1">
                        <a:defRPr sz="1800" kern="1200">
                          <a:solidFill>
                            <a:schemeClr val="dk1"/>
                          </a:solidFill>
                          <a:latin typeface="Arial"/>
                          <a:ea typeface="Osaka"/>
                          <a:cs typeface="Osaka"/>
                        </a:defRPr>
                      </a:lvl8pPr>
                      <a:lvl9pPr marL="3657600" algn="l" defTabSz="914400" rtl="0" eaLnBrk="1" latinLnBrk="0" hangingPunct="1">
                        <a:defRPr sz="1800" kern="1200">
                          <a:solidFill>
                            <a:schemeClr val="dk1"/>
                          </a:solidFill>
                          <a:latin typeface="Arial"/>
                          <a:ea typeface="Osaka"/>
                          <a:cs typeface="Osaka"/>
                        </a:defRPr>
                      </a:lvl9pPr>
                    </a:lstStyle>
                    <a:p>
                      <a:r>
                        <a:rPr lang="en-US" sz="1600" dirty="0" smtClean="0">
                          <a:latin typeface="Arial" panose="020B0604020202020204" pitchFamily="34" charset="0"/>
                          <a:cs typeface="Arial" panose="020B0604020202020204" pitchFamily="34" charset="0"/>
                        </a:rPr>
                        <a:t>Study of </a:t>
                      </a:r>
                      <a:r>
                        <a:rPr lang="en-US" sz="1600" baseline="0" dirty="0" smtClean="0">
                          <a:latin typeface="Arial" panose="020B0604020202020204" pitchFamily="34" charset="0"/>
                          <a:cs typeface="Arial" panose="020B0604020202020204" pitchFamily="34" charset="0"/>
                        </a:rPr>
                        <a:t>repair best practices and energy efficiency improvement potential through repair of </a:t>
                      </a:r>
                      <a:r>
                        <a:rPr lang="en-US" sz="1600" b="1" baseline="0" dirty="0" smtClean="0">
                          <a:latin typeface="Arial" panose="020B0604020202020204" pitchFamily="34" charset="0"/>
                          <a:cs typeface="Arial" panose="020B0604020202020204" pitchFamily="34" charset="0"/>
                        </a:rPr>
                        <a:t>electric</a:t>
                      </a:r>
                      <a:r>
                        <a:rPr lang="en-US" sz="1600" baseline="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motors</a:t>
                      </a:r>
                      <a:endParaRPr lang="en-US" sz="1600" b="1" dirty="0">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ea typeface="Osaka"/>
                          <a:cs typeface="Osaka"/>
                        </a:defRPr>
                      </a:lvl1pPr>
                      <a:lvl2pPr marL="457200" algn="l" defTabSz="914400" rtl="0" eaLnBrk="1" latinLnBrk="0" hangingPunct="1">
                        <a:defRPr sz="1800" kern="1200">
                          <a:solidFill>
                            <a:schemeClr val="dk1"/>
                          </a:solidFill>
                          <a:latin typeface="Arial"/>
                          <a:ea typeface="Osaka"/>
                          <a:cs typeface="Osaka"/>
                        </a:defRPr>
                      </a:lvl2pPr>
                      <a:lvl3pPr marL="914400" algn="l" defTabSz="914400" rtl="0" eaLnBrk="1" latinLnBrk="0" hangingPunct="1">
                        <a:defRPr sz="1800" kern="1200">
                          <a:solidFill>
                            <a:schemeClr val="dk1"/>
                          </a:solidFill>
                          <a:latin typeface="Arial"/>
                          <a:ea typeface="Osaka"/>
                          <a:cs typeface="Osaka"/>
                        </a:defRPr>
                      </a:lvl3pPr>
                      <a:lvl4pPr marL="1371600" algn="l" defTabSz="914400" rtl="0" eaLnBrk="1" latinLnBrk="0" hangingPunct="1">
                        <a:defRPr sz="1800" kern="1200">
                          <a:solidFill>
                            <a:schemeClr val="dk1"/>
                          </a:solidFill>
                          <a:latin typeface="Arial"/>
                          <a:ea typeface="Osaka"/>
                          <a:cs typeface="Osaka"/>
                        </a:defRPr>
                      </a:lvl4pPr>
                      <a:lvl5pPr marL="1828800" algn="l" defTabSz="914400" rtl="0" eaLnBrk="1" latinLnBrk="0" hangingPunct="1">
                        <a:defRPr sz="1800" kern="1200">
                          <a:solidFill>
                            <a:schemeClr val="dk1"/>
                          </a:solidFill>
                          <a:latin typeface="Arial"/>
                          <a:ea typeface="Osaka"/>
                          <a:cs typeface="Osaka"/>
                        </a:defRPr>
                      </a:lvl5pPr>
                      <a:lvl6pPr marL="2286000" algn="l" defTabSz="914400" rtl="0" eaLnBrk="1" latinLnBrk="0" hangingPunct="1">
                        <a:defRPr sz="1800" kern="1200">
                          <a:solidFill>
                            <a:schemeClr val="dk1"/>
                          </a:solidFill>
                          <a:latin typeface="Arial"/>
                          <a:ea typeface="Osaka"/>
                          <a:cs typeface="Osaka"/>
                        </a:defRPr>
                      </a:lvl6pPr>
                      <a:lvl7pPr marL="2743200" algn="l" defTabSz="914400" rtl="0" eaLnBrk="1" latinLnBrk="0" hangingPunct="1">
                        <a:defRPr sz="1800" kern="1200">
                          <a:solidFill>
                            <a:schemeClr val="dk1"/>
                          </a:solidFill>
                          <a:latin typeface="Arial"/>
                          <a:ea typeface="Osaka"/>
                          <a:cs typeface="Osaka"/>
                        </a:defRPr>
                      </a:lvl7pPr>
                      <a:lvl8pPr marL="3200400" algn="l" defTabSz="914400" rtl="0" eaLnBrk="1" latinLnBrk="0" hangingPunct="1">
                        <a:defRPr sz="1800" kern="1200">
                          <a:solidFill>
                            <a:schemeClr val="dk1"/>
                          </a:solidFill>
                          <a:latin typeface="Arial"/>
                          <a:ea typeface="Osaka"/>
                          <a:cs typeface="Osaka"/>
                        </a:defRPr>
                      </a:lvl8pPr>
                      <a:lvl9pPr marL="3657600" algn="l" defTabSz="914400" rtl="0" eaLnBrk="1" latinLnBrk="0" hangingPunct="1">
                        <a:defRPr sz="1800" kern="1200">
                          <a:solidFill>
                            <a:schemeClr val="dk1"/>
                          </a:solidFill>
                          <a:latin typeface="Arial"/>
                          <a:ea typeface="Osaka"/>
                          <a:cs typeface="Osaka"/>
                        </a:defRPr>
                      </a:lvl9pPr>
                    </a:lstStyle>
                    <a:p>
                      <a:r>
                        <a:rPr lang="en-US" sz="1600" dirty="0" smtClean="0">
                          <a:latin typeface="Arial" panose="020B0604020202020204" pitchFamily="34" charset="0"/>
                          <a:cs typeface="Arial" panose="020B0604020202020204" pitchFamily="34" charset="0"/>
                        </a:rPr>
                        <a:t>China National Institute</a:t>
                      </a:r>
                      <a:r>
                        <a:rPr lang="en-US" sz="1600" baseline="0" dirty="0" smtClean="0">
                          <a:latin typeface="Arial" panose="020B0604020202020204" pitchFamily="34" charset="0"/>
                          <a:cs typeface="Arial" panose="020B0604020202020204" pitchFamily="34" charset="0"/>
                        </a:rPr>
                        <a:t> of Standardization (China)</a:t>
                      </a:r>
                      <a:endParaRPr lang="en-US" sz="1600" dirty="0">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ea typeface="Osaka"/>
                          <a:cs typeface="Osaka"/>
                        </a:defRPr>
                      </a:lvl1pPr>
                      <a:lvl2pPr marL="457200" algn="l" defTabSz="914400" rtl="0" eaLnBrk="1" latinLnBrk="0" hangingPunct="1">
                        <a:defRPr sz="1800" kern="1200">
                          <a:solidFill>
                            <a:schemeClr val="dk1"/>
                          </a:solidFill>
                          <a:latin typeface="Arial"/>
                          <a:ea typeface="Osaka"/>
                          <a:cs typeface="Osaka"/>
                        </a:defRPr>
                      </a:lvl2pPr>
                      <a:lvl3pPr marL="914400" algn="l" defTabSz="914400" rtl="0" eaLnBrk="1" latinLnBrk="0" hangingPunct="1">
                        <a:defRPr sz="1800" kern="1200">
                          <a:solidFill>
                            <a:schemeClr val="dk1"/>
                          </a:solidFill>
                          <a:latin typeface="Arial"/>
                          <a:ea typeface="Osaka"/>
                          <a:cs typeface="Osaka"/>
                        </a:defRPr>
                      </a:lvl3pPr>
                      <a:lvl4pPr marL="1371600" algn="l" defTabSz="914400" rtl="0" eaLnBrk="1" latinLnBrk="0" hangingPunct="1">
                        <a:defRPr sz="1800" kern="1200">
                          <a:solidFill>
                            <a:schemeClr val="dk1"/>
                          </a:solidFill>
                          <a:latin typeface="Arial"/>
                          <a:ea typeface="Osaka"/>
                          <a:cs typeface="Osaka"/>
                        </a:defRPr>
                      </a:lvl4pPr>
                      <a:lvl5pPr marL="1828800" algn="l" defTabSz="914400" rtl="0" eaLnBrk="1" latinLnBrk="0" hangingPunct="1">
                        <a:defRPr sz="1800" kern="1200">
                          <a:solidFill>
                            <a:schemeClr val="dk1"/>
                          </a:solidFill>
                          <a:latin typeface="Arial"/>
                          <a:ea typeface="Osaka"/>
                          <a:cs typeface="Osaka"/>
                        </a:defRPr>
                      </a:lvl5pPr>
                      <a:lvl6pPr marL="2286000" algn="l" defTabSz="914400" rtl="0" eaLnBrk="1" latinLnBrk="0" hangingPunct="1">
                        <a:defRPr sz="1800" kern="1200">
                          <a:solidFill>
                            <a:schemeClr val="dk1"/>
                          </a:solidFill>
                          <a:latin typeface="Arial"/>
                          <a:ea typeface="Osaka"/>
                          <a:cs typeface="Osaka"/>
                        </a:defRPr>
                      </a:lvl6pPr>
                      <a:lvl7pPr marL="2743200" algn="l" defTabSz="914400" rtl="0" eaLnBrk="1" latinLnBrk="0" hangingPunct="1">
                        <a:defRPr sz="1800" kern="1200">
                          <a:solidFill>
                            <a:schemeClr val="dk1"/>
                          </a:solidFill>
                          <a:latin typeface="Arial"/>
                          <a:ea typeface="Osaka"/>
                          <a:cs typeface="Osaka"/>
                        </a:defRPr>
                      </a:lvl7pPr>
                      <a:lvl8pPr marL="3200400" algn="l" defTabSz="914400" rtl="0" eaLnBrk="1" latinLnBrk="0" hangingPunct="1">
                        <a:defRPr sz="1800" kern="1200">
                          <a:solidFill>
                            <a:schemeClr val="dk1"/>
                          </a:solidFill>
                          <a:latin typeface="Arial"/>
                          <a:ea typeface="Osaka"/>
                          <a:cs typeface="Osaka"/>
                        </a:defRPr>
                      </a:lvl8pPr>
                      <a:lvl9pPr marL="3657600" algn="l" defTabSz="914400" rtl="0" eaLnBrk="1" latinLnBrk="0" hangingPunct="1">
                        <a:defRPr sz="1800" kern="1200">
                          <a:solidFill>
                            <a:schemeClr val="dk1"/>
                          </a:solidFill>
                          <a:latin typeface="Arial"/>
                          <a:ea typeface="Osaka"/>
                          <a:cs typeface="Osaka"/>
                        </a:defRPr>
                      </a:lvl9pPr>
                    </a:lstStyle>
                    <a:p>
                      <a:r>
                        <a:rPr lang="en-US" sz="1600" dirty="0" smtClean="0">
                          <a:latin typeface="Arial" panose="020B0604020202020204" pitchFamily="34" charset="0"/>
                          <a:cs typeface="Arial" panose="020B0604020202020204" pitchFamily="34" charset="0"/>
                        </a:rPr>
                        <a:t>CNIS, CLASP, </a:t>
                      </a:r>
                      <a:r>
                        <a:rPr lang="en-US" sz="1600" dirty="0" err="1" smtClean="0">
                          <a:latin typeface="Arial" panose="020B0604020202020204" pitchFamily="34" charset="0"/>
                          <a:cs typeface="Arial" panose="020B0604020202020204" pitchFamily="34" charset="0"/>
                        </a:rPr>
                        <a:t>Econoler</a:t>
                      </a:r>
                      <a:r>
                        <a:rPr lang="en-US" sz="1600" dirty="0" smtClean="0">
                          <a:latin typeface="Arial" panose="020B0604020202020204" pitchFamily="34" charset="0"/>
                          <a:cs typeface="Arial" panose="020B0604020202020204" pitchFamily="34" charset="0"/>
                        </a:rPr>
                        <a:t>, International Copper Association</a:t>
                      </a:r>
                      <a:endParaRPr lang="en-US" sz="1600" dirty="0">
                        <a:latin typeface="Arial" panose="020B0604020202020204" pitchFamily="34" charset="0"/>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p>
                      <a:pPr marL="0" indent="0">
                        <a:buFont typeface="Arial" panose="020B0604020202020204" pitchFamily="34" charset="0"/>
                        <a:buNone/>
                      </a:pPr>
                      <a:r>
                        <a:rPr lang="en-US" sz="1600" b="1" dirty="0" smtClean="0">
                          <a:latin typeface="Arial" panose="020B0604020202020204" pitchFamily="34" charset="0"/>
                          <a:cs typeface="Arial" panose="020B0604020202020204" pitchFamily="34" charset="0"/>
                        </a:rPr>
                        <a:t>Completed</a:t>
                      </a:r>
                    </a:p>
                    <a:p>
                      <a:pPr marL="0" indent="0">
                        <a:buFont typeface="Arial" panose="020B0604020202020204" pitchFamily="34" charset="0"/>
                        <a:buNone/>
                      </a:pPr>
                      <a:r>
                        <a:rPr lang="en-US" sz="1600" baseline="0" dirty="0" smtClean="0">
                          <a:latin typeface="Arial" panose="020B0604020202020204" pitchFamily="34" charset="0"/>
                          <a:cs typeface="Arial" panose="020B0604020202020204" pitchFamily="34" charset="0"/>
                        </a:rPr>
                        <a:t>Continue to liaise </a:t>
                      </a:r>
                      <a:r>
                        <a:rPr lang="en-US" sz="1600" baseline="0" dirty="0" smtClean="0">
                          <a:latin typeface="Arial" panose="020B0604020202020204" pitchFamily="34" charset="0"/>
                          <a:cs typeface="Arial" panose="020B0604020202020204" pitchFamily="34" charset="0"/>
                        </a:rPr>
                        <a:t>with other initiatives to implement recommendations</a:t>
                      </a:r>
                      <a:endParaRPr lang="en-US" sz="1600" dirty="0">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r>
              <a:tr h="1577009">
                <a:tc>
                  <a:txBody>
                    <a:bodyPr/>
                    <a:lstStyle>
                      <a:lvl1pPr marL="0" algn="l" defTabSz="914400" rtl="0" eaLnBrk="1" latinLnBrk="0" hangingPunct="1">
                        <a:defRPr sz="1800" kern="1200">
                          <a:solidFill>
                            <a:schemeClr val="dk1"/>
                          </a:solidFill>
                          <a:latin typeface="Arial"/>
                          <a:ea typeface="Osaka"/>
                          <a:cs typeface="Osaka"/>
                        </a:defRPr>
                      </a:lvl1pPr>
                      <a:lvl2pPr marL="457200" algn="l" defTabSz="914400" rtl="0" eaLnBrk="1" latinLnBrk="0" hangingPunct="1">
                        <a:defRPr sz="1800" kern="1200">
                          <a:solidFill>
                            <a:schemeClr val="dk1"/>
                          </a:solidFill>
                          <a:latin typeface="Arial"/>
                          <a:ea typeface="Osaka"/>
                          <a:cs typeface="Osaka"/>
                        </a:defRPr>
                      </a:lvl2pPr>
                      <a:lvl3pPr marL="914400" algn="l" defTabSz="914400" rtl="0" eaLnBrk="1" latinLnBrk="0" hangingPunct="1">
                        <a:defRPr sz="1800" kern="1200">
                          <a:solidFill>
                            <a:schemeClr val="dk1"/>
                          </a:solidFill>
                          <a:latin typeface="Arial"/>
                          <a:ea typeface="Osaka"/>
                          <a:cs typeface="Osaka"/>
                        </a:defRPr>
                      </a:lvl3pPr>
                      <a:lvl4pPr marL="1371600" algn="l" defTabSz="914400" rtl="0" eaLnBrk="1" latinLnBrk="0" hangingPunct="1">
                        <a:defRPr sz="1800" kern="1200">
                          <a:solidFill>
                            <a:schemeClr val="dk1"/>
                          </a:solidFill>
                          <a:latin typeface="Arial"/>
                          <a:ea typeface="Osaka"/>
                          <a:cs typeface="Osaka"/>
                        </a:defRPr>
                      </a:lvl4pPr>
                      <a:lvl5pPr marL="1828800" algn="l" defTabSz="914400" rtl="0" eaLnBrk="1" latinLnBrk="0" hangingPunct="1">
                        <a:defRPr sz="1800" kern="1200">
                          <a:solidFill>
                            <a:schemeClr val="dk1"/>
                          </a:solidFill>
                          <a:latin typeface="Arial"/>
                          <a:ea typeface="Osaka"/>
                          <a:cs typeface="Osaka"/>
                        </a:defRPr>
                      </a:lvl5pPr>
                      <a:lvl6pPr marL="2286000" algn="l" defTabSz="914400" rtl="0" eaLnBrk="1" latinLnBrk="0" hangingPunct="1">
                        <a:defRPr sz="1800" kern="1200">
                          <a:solidFill>
                            <a:schemeClr val="dk1"/>
                          </a:solidFill>
                          <a:latin typeface="Arial"/>
                          <a:ea typeface="Osaka"/>
                          <a:cs typeface="Osaka"/>
                        </a:defRPr>
                      </a:lvl6pPr>
                      <a:lvl7pPr marL="2743200" algn="l" defTabSz="914400" rtl="0" eaLnBrk="1" latinLnBrk="0" hangingPunct="1">
                        <a:defRPr sz="1800" kern="1200">
                          <a:solidFill>
                            <a:schemeClr val="dk1"/>
                          </a:solidFill>
                          <a:latin typeface="Arial"/>
                          <a:ea typeface="Osaka"/>
                          <a:cs typeface="Osaka"/>
                        </a:defRPr>
                      </a:lvl7pPr>
                      <a:lvl8pPr marL="3200400" algn="l" defTabSz="914400" rtl="0" eaLnBrk="1" latinLnBrk="0" hangingPunct="1">
                        <a:defRPr sz="1800" kern="1200">
                          <a:solidFill>
                            <a:schemeClr val="dk1"/>
                          </a:solidFill>
                          <a:latin typeface="Arial"/>
                          <a:ea typeface="Osaka"/>
                          <a:cs typeface="Osaka"/>
                        </a:defRPr>
                      </a:lvl8pPr>
                      <a:lvl9pPr marL="3657600" algn="l" defTabSz="914400" rtl="0" eaLnBrk="1" latinLnBrk="0" hangingPunct="1">
                        <a:defRPr sz="1800" kern="1200">
                          <a:solidFill>
                            <a:schemeClr val="dk1"/>
                          </a:solidFill>
                          <a:latin typeface="Arial"/>
                          <a:ea typeface="Osaka"/>
                          <a:cs typeface="Osaka"/>
                        </a:defRPr>
                      </a:lvl9pPr>
                    </a:lstStyle>
                    <a:p>
                      <a:r>
                        <a:rPr lang="en-US" sz="1600" dirty="0" smtClean="0">
                          <a:latin typeface="Arial" panose="020B0604020202020204" pitchFamily="34" charset="0"/>
                          <a:cs typeface="Arial" panose="020B0604020202020204" pitchFamily="34" charset="0"/>
                        </a:rPr>
                        <a:t>Evaluation and initial draft of harmonized test methods and level definitions</a:t>
                      </a:r>
                      <a:r>
                        <a:rPr lang="en-US" sz="1600" baseline="0" dirty="0" smtClean="0">
                          <a:latin typeface="Arial" panose="020B0604020202020204" pitchFamily="34" charset="0"/>
                          <a:cs typeface="Arial" panose="020B0604020202020204" pitchFamily="34" charset="0"/>
                        </a:rPr>
                        <a:t> for </a:t>
                      </a:r>
                      <a:r>
                        <a:rPr lang="en-US" sz="1600" b="1" baseline="0" dirty="0" smtClean="0">
                          <a:latin typeface="Arial" panose="020B0604020202020204" pitchFamily="34" charset="0"/>
                          <a:cs typeface="Arial" panose="020B0604020202020204" pitchFamily="34" charset="0"/>
                        </a:rPr>
                        <a:t>heat pump water heaters</a:t>
                      </a:r>
                      <a:endParaRPr lang="en-US" sz="1600" b="1" dirty="0">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ea typeface="Osaka"/>
                          <a:cs typeface="Osaka"/>
                        </a:defRPr>
                      </a:lvl1pPr>
                      <a:lvl2pPr marL="457200" algn="l" defTabSz="914400" rtl="0" eaLnBrk="1" latinLnBrk="0" hangingPunct="1">
                        <a:defRPr sz="1800" kern="1200">
                          <a:solidFill>
                            <a:schemeClr val="dk1"/>
                          </a:solidFill>
                          <a:latin typeface="Arial"/>
                          <a:ea typeface="Osaka"/>
                          <a:cs typeface="Osaka"/>
                        </a:defRPr>
                      </a:lvl2pPr>
                      <a:lvl3pPr marL="914400" algn="l" defTabSz="914400" rtl="0" eaLnBrk="1" latinLnBrk="0" hangingPunct="1">
                        <a:defRPr sz="1800" kern="1200">
                          <a:solidFill>
                            <a:schemeClr val="dk1"/>
                          </a:solidFill>
                          <a:latin typeface="Arial"/>
                          <a:ea typeface="Osaka"/>
                          <a:cs typeface="Osaka"/>
                        </a:defRPr>
                      </a:lvl3pPr>
                      <a:lvl4pPr marL="1371600" algn="l" defTabSz="914400" rtl="0" eaLnBrk="1" latinLnBrk="0" hangingPunct="1">
                        <a:defRPr sz="1800" kern="1200">
                          <a:solidFill>
                            <a:schemeClr val="dk1"/>
                          </a:solidFill>
                          <a:latin typeface="Arial"/>
                          <a:ea typeface="Osaka"/>
                          <a:cs typeface="Osaka"/>
                        </a:defRPr>
                      </a:lvl4pPr>
                      <a:lvl5pPr marL="1828800" algn="l" defTabSz="914400" rtl="0" eaLnBrk="1" latinLnBrk="0" hangingPunct="1">
                        <a:defRPr sz="1800" kern="1200">
                          <a:solidFill>
                            <a:schemeClr val="dk1"/>
                          </a:solidFill>
                          <a:latin typeface="Arial"/>
                          <a:ea typeface="Osaka"/>
                          <a:cs typeface="Osaka"/>
                        </a:defRPr>
                      </a:lvl5pPr>
                      <a:lvl6pPr marL="2286000" algn="l" defTabSz="914400" rtl="0" eaLnBrk="1" latinLnBrk="0" hangingPunct="1">
                        <a:defRPr sz="1800" kern="1200">
                          <a:solidFill>
                            <a:schemeClr val="dk1"/>
                          </a:solidFill>
                          <a:latin typeface="Arial"/>
                          <a:ea typeface="Osaka"/>
                          <a:cs typeface="Osaka"/>
                        </a:defRPr>
                      </a:lvl6pPr>
                      <a:lvl7pPr marL="2743200" algn="l" defTabSz="914400" rtl="0" eaLnBrk="1" latinLnBrk="0" hangingPunct="1">
                        <a:defRPr sz="1800" kern="1200">
                          <a:solidFill>
                            <a:schemeClr val="dk1"/>
                          </a:solidFill>
                          <a:latin typeface="Arial"/>
                          <a:ea typeface="Osaka"/>
                          <a:cs typeface="Osaka"/>
                        </a:defRPr>
                      </a:lvl7pPr>
                      <a:lvl8pPr marL="3200400" algn="l" defTabSz="914400" rtl="0" eaLnBrk="1" latinLnBrk="0" hangingPunct="1">
                        <a:defRPr sz="1800" kern="1200">
                          <a:solidFill>
                            <a:schemeClr val="dk1"/>
                          </a:solidFill>
                          <a:latin typeface="Arial"/>
                          <a:ea typeface="Osaka"/>
                          <a:cs typeface="Osaka"/>
                        </a:defRPr>
                      </a:lvl8pPr>
                      <a:lvl9pPr marL="3657600" algn="l" defTabSz="914400" rtl="0" eaLnBrk="1" latinLnBrk="0" hangingPunct="1">
                        <a:defRPr sz="1800" kern="1200">
                          <a:solidFill>
                            <a:schemeClr val="dk1"/>
                          </a:solidFill>
                          <a:latin typeface="Arial"/>
                          <a:ea typeface="Osaka"/>
                          <a:cs typeface="Osaka"/>
                        </a:defRPr>
                      </a:lvl9pPr>
                    </a:lstStyle>
                    <a:p>
                      <a:r>
                        <a:rPr lang="en-US" sz="1600" dirty="0" smtClean="0">
                          <a:latin typeface="Arial" panose="020B0604020202020204" pitchFamily="34" charset="0"/>
                          <a:cs typeface="Arial" panose="020B0604020202020204" pitchFamily="34" charset="0"/>
                        </a:rPr>
                        <a:t>Australia </a:t>
                      </a:r>
                      <a:r>
                        <a:rPr lang="en-US" sz="1600" baseline="0" dirty="0" smtClean="0">
                          <a:latin typeface="Arial" panose="020B0604020202020204" pitchFamily="34" charset="0"/>
                          <a:cs typeface="Arial" panose="020B0604020202020204" pitchFamily="34" charset="0"/>
                        </a:rPr>
                        <a:t>Department of Industry(</a:t>
                      </a:r>
                      <a:r>
                        <a:rPr lang="en-US" sz="1600" baseline="0" dirty="0" err="1" smtClean="0">
                          <a:latin typeface="Arial" panose="020B0604020202020204" pitchFamily="34" charset="0"/>
                          <a:cs typeface="Arial" panose="020B0604020202020204" pitchFamily="34" charset="0"/>
                        </a:rPr>
                        <a:t>DoI</a:t>
                      </a:r>
                      <a:r>
                        <a:rPr lang="en-US" sz="1600" baseline="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ea typeface="Osaka"/>
                          <a:cs typeface="Osaka"/>
                        </a:defRPr>
                      </a:lvl1pPr>
                      <a:lvl2pPr marL="457200" algn="l" defTabSz="914400" rtl="0" eaLnBrk="1" latinLnBrk="0" hangingPunct="1">
                        <a:defRPr sz="1800" kern="1200">
                          <a:solidFill>
                            <a:schemeClr val="dk1"/>
                          </a:solidFill>
                          <a:latin typeface="Arial"/>
                          <a:ea typeface="Osaka"/>
                          <a:cs typeface="Osaka"/>
                        </a:defRPr>
                      </a:lvl2pPr>
                      <a:lvl3pPr marL="914400" algn="l" defTabSz="914400" rtl="0" eaLnBrk="1" latinLnBrk="0" hangingPunct="1">
                        <a:defRPr sz="1800" kern="1200">
                          <a:solidFill>
                            <a:schemeClr val="dk1"/>
                          </a:solidFill>
                          <a:latin typeface="Arial"/>
                          <a:ea typeface="Osaka"/>
                          <a:cs typeface="Osaka"/>
                        </a:defRPr>
                      </a:lvl3pPr>
                      <a:lvl4pPr marL="1371600" algn="l" defTabSz="914400" rtl="0" eaLnBrk="1" latinLnBrk="0" hangingPunct="1">
                        <a:defRPr sz="1800" kern="1200">
                          <a:solidFill>
                            <a:schemeClr val="dk1"/>
                          </a:solidFill>
                          <a:latin typeface="Arial"/>
                          <a:ea typeface="Osaka"/>
                          <a:cs typeface="Osaka"/>
                        </a:defRPr>
                      </a:lvl4pPr>
                      <a:lvl5pPr marL="1828800" algn="l" defTabSz="914400" rtl="0" eaLnBrk="1" latinLnBrk="0" hangingPunct="1">
                        <a:defRPr sz="1800" kern="1200">
                          <a:solidFill>
                            <a:schemeClr val="dk1"/>
                          </a:solidFill>
                          <a:latin typeface="Arial"/>
                          <a:ea typeface="Osaka"/>
                          <a:cs typeface="Osaka"/>
                        </a:defRPr>
                      </a:lvl5pPr>
                      <a:lvl6pPr marL="2286000" algn="l" defTabSz="914400" rtl="0" eaLnBrk="1" latinLnBrk="0" hangingPunct="1">
                        <a:defRPr sz="1800" kern="1200">
                          <a:solidFill>
                            <a:schemeClr val="dk1"/>
                          </a:solidFill>
                          <a:latin typeface="Arial"/>
                          <a:ea typeface="Osaka"/>
                          <a:cs typeface="Osaka"/>
                        </a:defRPr>
                      </a:lvl6pPr>
                      <a:lvl7pPr marL="2743200" algn="l" defTabSz="914400" rtl="0" eaLnBrk="1" latinLnBrk="0" hangingPunct="1">
                        <a:defRPr sz="1800" kern="1200">
                          <a:solidFill>
                            <a:schemeClr val="dk1"/>
                          </a:solidFill>
                          <a:latin typeface="Arial"/>
                          <a:ea typeface="Osaka"/>
                          <a:cs typeface="Osaka"/>
                        </a:defRPr>
                      </a:lvl7pPr>
                      <a:lvl8pPr marL="3200400" algn="l" defTabSz="914400" rtl="0" eaLnBrk="1" latinLnBrk="0" hangingPunct="1">
                        <a:defRPr sz="1800" kern="1200">
                          <a:solidFill>
                            <a:schemeClr val="dk1"/>
                          </a:solidFill>
                          <a:latin typeface="Arial"/>
                          <a:ea typeface="Osaka"/>
                          <a:cs typeface="Osaka"/>
                        </a:defRPr>
                      </a:lvl8pPr>
                      <a:lvl9pPr marL="3657600" algn="l" defTabSz="914400" rtl="0" eaLnBrk="1" latinLnBrk="0" hangingPunct="1">
                        <a:defRPr sz="1800" kern="1200">
                          <a:solidFill>
                            <a:schemeClr val="dk1"/>
                          </a:solidFill>
                          <a:latin typeface="Arial"/>
                          <a:ea typeface="Osaka"/>
                          <a:cs typeface="Osaka"/>
                        </a:defRPr>
                      </a:lvl9pPr>
                    </a:lstStyle>
                    <a:p>
                      <a:r>
                        <a:rPr lang="en-US" sz="1600" dirty="0" err="1" smtClean="0">
                          <a:latin typeface="Arial" panose="020B0604020202020204" pitchFamily="34" charset="0"/>
                          <a:cs typeface="Arial" panose="020B0604020202020204" pitchFamily="34" charset="0"/>
                        </a:rPr>
                        <a:t>DoI</a:t>
                      </a:r>
                      <a:r>
                        <a:rPr lang="en-US" sz="1600" dirty="0" smtClean="0">
                          <a:latin typeface="Arial" panose="020B0604020202020204" pitchFamily="34" charset="0"/>
                          <a:cs typeface="Arial" panose="020B0604020202020204" pitchFamily="34" charset="0"/>
                        </a:rPr>
                        <a:t>, CLASP,</a:t>
                      </a:r>
                      <a:r>
                        <a:rPr lang="en-US" sz="1600" baseline="0" dirty="0" smtClean="0">
                          <a:latin typeface="Arial" panose="020B0604020202020204" pitchFamily="34" charset="0"/>
                          <a:cs typeface="Arial" panose="020B0604020202020204" pitchFamily="34" charset="0"/>
                        </a:rPr>
                        <a:t> George </a:t>
                      </a:r>
                      <a:r>
                        <a:rPr lang="en-US" sz="1600" baseline="0" dirty="0" err="1" smtClean="0">
                          <a:latin typeface="Arial" panose="020B0604020202020204" pitchFamily="34" charset="0"/>
                          <a:cs typeface="Arial" panose="020B0604020202020204" pitchFamily="34" charset="0"/>
                        </a:rPr>
                        <a:t>Wilkenfeld</a:t>
                      </a:r>
                      <a:r>
                        <a:rPr lang="en-US" sz="1600" baseline="0" dirty="0" smtClean="0">
                          <a:latin typeface="Arial" panose="020B0604020202020204" pitchFamily="34" charset="0"/>
                          <a:cs typeface="Arial" panose="020B0604020202020204" pitchFamily="34" charset="0"/>
                        </a:rPr>
                        <a:t> and Associates, Korea Testing Laboratory, International Copper Association</a:t>
                      </a:r>
                      <a:endParaRPr lang="en-US" sz="1600" dirty="0">
                        <a:latin typeface="Arial" panose="020B0604020202020204" pitchFamily="34" charset="0"/>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p>
                      <a:pPr marL="0" indent="0">
                        <a:buFont typeface="Arial" panose="020B0604020202020204" pitchFamily="34" charset="0"/>
                        <a:buNone/>
                      </a:pPr>
                      <a:r>
                        <a:rPr lang="en-US" sz="1600" b="1" dirty="0" smtClean="0">
                          <a:latin typeface="Arial" panose="020B0604020202020204" pitchFamily="34" charset="0"/>
                          <a:cs typeface="Arial" panose="020B0604020202020204" pitchFamily="34" charset="0"/>
                        </a:rPr>
                        <a:t>Completed</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BE0E3">
                        <a:tint val="20000"/>
                      </a:srgbClr>
                    </a:solidFill>
                  </a:tcPr>
                </a:tc>
              </a:tr>
            </a:tbl>
          </a:graphicData>
        </a:graphic>
      </p:graphicFrame>
    </p:spTree>
    <p:extLst>
      <p:ext uri="{BB962C8B-B14F-4D97-AF65-F5344CB8AC3E}">
        <p14:creationId xmlns:p14="http://schemas.microsoft.com/office/powerpoint/2010/main" val="20067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972300" cy="792162"/>
          </a:xfrm>
        </p:spPr>
        <p:txBody>
          <a:bodyPr>
            <a:normAutofit fontScale="90000"/>
          </a:bodyPr>
          <a:lstStyle/>
          <a:p>
            <a:r>
              <a:rPr lang="en-GB" dirty="0" smtClean="0"/>
              <a:t>Internationally </a:t>
            </a:r>
            <a:r>
              <a:rPr lang="en-GB" dirty="0"/>
              <a:t>aligned test methods and performance requirements for televisions</a:t>
            </a:r>
          </a:p>
        </p:txBody>
      </p:sp>
      <p:sp>
        <p:nvSpPr>
          <p:cNvPr id="4" name="Content Placeholder 2"/>
          <p:cNvSpPr>
            <a:spLocks noGrp="1"/>
          </p:cNvSpPr>
          <p:nvPr>
            <p:ph idx="1"/>
          </p:nvPr>
        </p:nvSpPr>
        <p:spPr>
          <a:xfrm>
            <a:off x="381000" y="1219200"/>
            <a:ext cx="8610600" cy="5562600"/>
          </a:xfrm>
        </p:spPr>
        <p:txBody>
          <a:bodyPr>
            <a:normAutofit/>
          </a:bodyPr>
          <a:lstStyle/>
          <a:p>
            <a:pPr marL="457200" lvl="1" indent="-342900">
              <a:buFont typeface="Arial" panose="020B0604020202020204" pitchFamily="34" charset="0"/>
              <a:buChar char="•"/>
            </a:pPr>
            <a:r>
              <a:rPr lang="en-US" altLang="zh-CN" sz="2400" dirty="0" smtClean="0">
                <a:ea typeface="SimSun" pitchFamily="2" charset="-122"/>
              </a:rPr>
              <a:t>Draft final report p</a:t>
            </a:r>
            <a:r>
              <a:rPr lang="en-US" altLang="zh-CN" sz="2400" dirty="0" smtClean="0">
                <a:ea typeface="SimSun" pitchFamily="2" charset="-122"/>
              </a:rPr>
              <a:t>roposes internationally-comparable </a:t>
            </a:r>
            <a:r>
              <a:rPr lang="en-US" altLang="zh-CN" sz="2400" dirty="0">
                <a:ea typeface="SimSun" pitchFamily="2" charset="-122"/>
              </a:rPr>
              <a:t>and aligned test methods and efficiency class definitions for TVs </a:t>
            </a:r>
            <a:endParaRPr lang="en-US" altLang="zh-CN" sz="2400" dirty="0" smtClean="0">
              <a:ea typeface="SimSun" pitchFamily="2" charset="-122"/>
            </a:endParaRPr>
          </a:p>
          <a:p>
            <a:pPr marL="457200" lvl="1" indent="-342900">
              <a:buFont typeface="Arial" panose="020B0604020202020204" pitchFamily="34" charset="0"/>
              <a:buChar char="•"/>
            </a:pPr>
            <a:r>
              <a:rPr lang="en-US" altLang="zh-CN" sz="2400" dirty="0" smtClean="0">
                <a:ea typeface="SimSun" pitchFamily="2" charset="-122"/>
              </a:rPr>
              <a:t>Includes </a:t>
            </a:r>
            <a:r>
              <a:rPr lang="en-US" altLang="zh-CN" sz="2400" b="0" dirty="0" smtClean="0">
                <a:ea typeface="SimSun" pitchFamily="2" charset="-122"/>
              </a:rPr>
              <a:t>technical analysis of:</a:t>
            </a:r>
          </a:p>
          <a:p>
            <a:pPr marL="808038" lvl="2" indent="-342900">
              <a:spcBef>
                <a:spcPts val="0"/>
              </a:spcBef>
              <a:buFont typeface="Arial" pitchFamily="34" charset="0"/>
              <a:buChar char="•"/>
            </a:pPr>
            <a:r>
              <a:rPr lang="en-US" altLang="zh-CN" sz="2200" b="0" dirty="0" smtClean="0">
                <a:ea typeface="SimSun" pitchFamily="2" charset="-122"/>
              </a:rPr>
              <a:t>regional</a:t>
            </a:r>
            <a:r>
              <a:rPr lang="en-US" altLang="zh-CN" sz="2200" b="0" dirty="0" smtClean="0">
                <a:ea typeface="SimSun" pitchFamily="2" charset="-122"/>
              </a:rPr>
              <a:t>, national and international test methods and performance requirements for TVs</a:t>
            </a:r>
          </a:p>
          <a:p>
            <a:pPr marL="808038" lvl="2" indent="-342900">
              <a:spcBef>
                <a:spcPts val="0"/>
              </a:spcBef>
              <a:buFont typeface="Arial" pitchFamily="34" charset="0"/>
              <a:buChar char="•"/>
            </a:pPr>
            <a:r>
              <a:rPr lang="en-US" altLang="zh-CN" sz="2200" dirty="0" smtClean="0">
                <a:ea typeface="SimSun" pitchFamily="2" charset="-122"/>
              </a:rPr>
              <a:t>existing </a:t>
            </a:r>
            <a:r>
              <a:rPr lang="en-US" altLang="zh-CN" sz="2200" dirty="0" smtClean="0">
                <a:ea typeface="SimSun" pitchFamily="2" charset="-122"/>
              </a:rPr>
              <a:t>test loops associated with  IEC </a:t>
            </a:r>
            <a:r>
              <a:rPr lang="en-US" altLang="zh-CN" sz="2200" dirty="0" smtClean="0">
                <a:ea typeface="SimSun" pitchFamily="2" charset="-122"/>
              </a:rPr>
              <a:t>62087:2011 and ABC </a:t>
            </a:r>
            <a:r>
              <a:rPr lang="en-US" altLang="zh-CN" sz="2200" b="0" dirty="0" smtClean="0">
                <a:ea typeface="SimSun" pitchFamily="2" charset="-122"/>
              </a:rPr>
              <a:t>for TVs</a:t>
            </a:r>
            <a:endParaRPr lang="en-US" altLang="zh-CN" sz="2200" b="0" dirty="0" smtClean="0">
              <a:ea typeface="SimSun" pitchFamily="2" charset="-122"/>
            </a:endParaRPr>
          </a:p>
          <a:p>
            <a:pPr marL="808038" lvl="2" indent="-342900">
              <a:spcBef>
                <a:spcPts val="0"/>
              </a:spcBef>
              <a:buFont typeface="Arial" pitchFamily="34" charset="0"/>
              <a:buChar char="•"/>
            </a:pPr>
            <a:r>
              <a:rPr lang="en-US" altLang="zh-CN" sz="2200" dirty="0" smtClean="0">
                <a:ea typeface="SimSun" pitchFamily="2" charset="-122"/>
              </a:rPr>
              <a:t>existing </a:t>
            </a:r>
            <a:r>
              <a:rPr lang="en-US" altLang="zh-CN" sz="2200" dirty="0" smtClean="0">
                <a:ea typeface="SimSun" pitchFamily="2" charset="-122"/>
              </a:rPr>
              <a:t>voluntary and mandatory standards for television energy </a:t>
            </a:r>
            <a:r>
              <a:rPr lang="en-US" altLang="zh-CN" sz="2200" dirty="0" smtClean="0">
                <a:ea typeface="SimSun" pitchFamily="2" charset="-122"/>
              </a:rPr>
              <a:t>performance</a:t>
            </a:r>
            <a:endParaRPr lang="en-US" altLang="zh-CN" sz="2200" dirty="0">
              <a:ea typeface="SimSun" pitchFamily="2" charset="-122"/>
            </a:endParaRPr>
          </a:p>
          <a:p>
            <a:pPr marL="65088" lvl="1" indent="0">
              <a:spcBef>
                <a:spcPts val="1200"/>
              </a:spcBef>
              <a:buNone/>
            </a:pPr>
            <a:r>
              <a:rPr lang="en-US" altLang="zh-CN" sz="2400" b="1" dirty="0" smtClean="0">
                <a:ea typeface="SimSun" pitchFamily="2" charset="-122"/>
              </a:rPr>
              <a:t>Important updates:</a:t>
            </a:r>
          </a:p>
          <a:p>
            <a:pPr marL="407988" lvl="1" indent="-342900">
              <a:spcBef>
                <a:spcPts val="600"/>
              </a:spcBef>
              <a:buFont typeface="Arial" pitchFamily="34" charset="0"/>
              <a:buChar char="•"/>
            </a:pPr>
            <a:r>
              <a:rPr lang="en-US" altLang="zh-CN" dirty="0" smtClean="0">
                <a:solidFill>
                  <a:prstClr val="black"/>
                </a:solidFill>
                <a:ea typeface="SimSun" pitchFamily="2" charset="-122"/>
              </a:rPr>
              <a:t>Policy Maker Summary handouts </a:t>
            </a:r>
            <a:r>
              <a:rPr lang="en-US" altLang="zh-CN" dirty="0" err="1" smtClean="0">
                <a:solidFill>
                  <a:prstClr val="black"/>
                </a:solidFill>
                <a:ea typeface="SimSun" pitchFamily="2" charset="-122"/>
              </a:rPr>
              <a:t>summarise</a:t>
            </a:r>
            <a:r>
              <a:rPr lang="en-US" altLang="zh-CN" dirty="0" smtClean="0">
                <a:solidFill>
                  <a:prstClr val="black"/>
                </a:solidFill>
                <a:ea typeface="SimSun" pitchFamily="2" charset="-122"/>
              </a:rPr>
              <a:t> contents of report</a:t>
            </a:r>
          </a:p>
          <a:p>
            <a:pPr marL="407988" lvl="1" indent="-342900">
              <a:spcBef>
                <a:spcPts val="600"/>
              </a:spcBef>
              <a:buFont typeface="Arial" pitchFamily="34" charset="0"/>
              <a:buChar char="•"/>
            </a:pPr>
            <a:r>
              <a:rPr lang="en-US" altLang="zh-CN" dirty="0" smtClean="0">
                <a:solidFill>
                  <a:prstClr val="black"/>
                </a:solidFill>
                <a:ea typeface="SimSun" pitchFamily="2" charset="-122"/>
              </a:rPr>
              <a:t>Report available for final review for interested APEC economies</a:t>
            </a:r>
          </a:p>
          <a:p>
            <a:pPr marL="407988" lvl="1" indent="-342900">
              <a:spcBef>
                <a:spcPts val="600"/>
              </a:spcBef>
              <a:buFont typeface="Arial" pitchFamily="34" charset="0"/>
              <a:buChar char="•"/>
            </a:pPr>
            <a:r>
              <a:rPr lang="en-US" altLang="zh-CN" dirty="0" smtClean="0">
                <a:solidFill>
                  <a:prstClr val="black"/>
                </a:solidFill>
                <a:ea typeface="SimSun" pitchFamily="2" charset="-122"/>
              </a:rPr>
              <a:t>Webinar to present results of report in end-April</a:t>
            </a:r>
          </a:p>
          <a:p>
            <a:pPr marL="407988" lvl="1" indent="-342900">
              <a:spcBef>
                <a:spcPts val="600"/>
              </a:spcBef>
              <a:buFont typeface="Arial" pitchFamily="34" charset="0"/>
              <a:buChar char="•"/>
            </a:pPr>
            <a:r>
              <a:rPr lang="en-US" altLang="zh-CN" dirty="0" smtClean="0">
                <a:solidFill>
                  <a:prstClr val="black"/>
                </a:solidFill>
                <a:ea typeface="SimSun" pitchFamily="2" charset="-122"/>
              </a:rPr>
              <a:t>The </a:t>
            </a:r>
            <a:r>
              <a:rPr lang="en-US" altLang="zh-CN" dirty="0">
                <a:solidFill>
                  <a:prstClr val="black"/>
                </a:solidFill>
                <a:ea typeface="SimSun" pitchFamily="2" charset="-122"/>
              </a:rPr>
              <a:t>European Commission has incorporated recommendations into the revision of EU TV </a:t>
            </a:r>
            <a:r>
              <a:rPr lang="en-US" altLang="zh-CN" dirty="0" err="1">
                <a:solidFill>
                  <a:prstClr val="black"/>
                </a:solidFill>
                <a:ea typeface="SimSun" pitchFamily="2" charset="-122"/>
              </a:rPr>
              <a:t>Ecodesign</a:t>
            </a:r>
            <a:r>
              <a:rPr lang="en-US" altLang="zh-CN" dirty="0">
                <a:solidFill>
                  <a:prstClr val="black"/>
                </a:solidFill>
                <a:ea typeface="SimSun" pitchFamily="2" charset="-122"/>
              </a:rPr>
              <a:t> and Labelling Regulations</a:t>
            </a:r>
          </a:p>
          <a:p>
            <a:pPr marL="808038" lvl="2" indent="-342900">
              <a:spcBef>
                <a:spcPts val="600"/>
              </a:spcBef>
              <a:buFont typeface="Arial" pitchFamily="34" charset="0"/>
              <a:buChar char="•"/>
            </a:pPr>
            <a:endParaRPr lang="en-US" altLang="zh-CN" sz="2200" dirty="0">
              <a:solidFill>
                <a:prstClr val="black"/>
              </a:solidFill>
              <a:ea typeface="SimSun" pitchFamily="2" charset="-122"/>
            </a:endParaRPr>
          </a:p>
          <a:p>
            <a:pPr marL="65088" lvl="1" indent="0">
              <a:spcBef>
                <a:spcPts val="600"/>
              </a:spcBef>
              <a:buNone/>
            </a:pPr>
            <a:endParaRPr lang="en-US" altLang="zh-CN" sz="2400" b="1" dirty="0">
              <a:ea typeface="SimSun" pitchFamily="2" charset="-122"/>
            </a:endParaRPr>
          </a:p>
          <a:p>
            <a:pPr marL="65088" lvl="1" indent="0">
              <a:spcBef>
                <a:spcPts val="600"/>
              </a:spcBef>
              <a:buNone/>
            </a:pPr>
            <a:endParaRPr lang="en-US" altLang="zh-CN" sz="2400" b="0" dirty="0" smtClean="0">
              <a:ea typeface="SimSun" pitchFamily="2" charset="-122"/>
            </a:endParaRPr>
          </a:p>
        </p:txBody>
      </p:sp>
    </p:spTree>
    <p:extLst>
      <p:ext uri="{BB962C8B-B14F-4D97-AF65-F5344CB8AC3E}">
        <p14:creationId xmlns:p14="http://schemas.microsoft.com/office/powerpoint/2010/main" val="2636400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152400"/>
            <a:ext cx="6858000" cy="792162"/>
          </a:xfrm>
        </p:spPr>
        <p:txBody>
          <a:bodyPr/>
          <a:lstStyle/>
          <a:p>
            <a:r>
              <a:rPr lang="en-US" dirty="0" smtClean="0"/>
              <a:t>Televisions</a:t>
            </a:r>
            <a:endParaRPr lang="en-US" dirty="0"/>
          </a:p>
        </p:txBody>
      </p:sp>
      <p:sp>
        <p:nvSpPr>
          <p:cNvPr id="4" name="Content Placeholder 2"/>
          <p:cNvSpPr>
            <a:spLocks noGrp="1"/>
          </p:cNvSpPr>
          <p:nvPr>
            <p:ph idx="1"/>
          </p:nvPr>
        </p:nvSpPr>
        <p:spPr>
          <a:xfrm>
            <a:off x="381000" y="990600"/>
            <a:ext cx="8305800" cy="609600"/>
          </a:xfrm>
        </p:spPr>
        <p:txBody>
          <a:bodyPr>
            <a:normAutofit/>
          </a:bodyPr>
          <a:lstStyle/>
          <a:p>
            <a:pPr marL="114300" lvl="1" indent="0">
              <a:buNone/>
            </a:pPr>
            <a:r>
              <a:rPr lang="en-US" altLang="zh-CN" sz="2400" b="1" dirty="0" smtClean="0">
                <a:ea typeface="SimSun" pitchFamily="2" charset="-122"/>
              </a:rPr>
              <a:t>Project schedule: </a:t>
            </a:r>
          </a:p>
          <a:p>
            <a:pPr marL="114300" lvl="1" indent="0">
              <a:buNone/>
            </a:pPr>
            <a:endParaRPr lang="en-US" altLang="zh-CN" sz="2400" b="1" dirty="0">
              <a:ea typeface="SimSun" pitchFamily="2" charset="-122"/>
            </a:endParaRPr>
          </a:p>
        </p:txBody>
      </p:sp>
      <p:graphicFrame>
        <p:nvGraphicFramePr>
          <p:cNvPr id="5" name="Table 4"/>
          <p:cNvGraphicFramePr>
            <a:graphicFrameLocks noGrp="1"/>
          </p:cNvGraphicFramePr>
          <p:nvPr>
            <p:extLst>
              <p:ext uri="{D42A27DB-BD31-4B8C-83A1-F6EECF244321}">
                <p14:modId xmlns:p14="http://schemas.microsoft.com/office/powerpoint/2010/main" val="638641780"/>
              </p:ext>
            </p:extLst>
          </p:nvPr>
        </p:nvGraphicFramePr>
        <p:xfrm>
          <a:off x="228600" y="1447800"/>
          <a:ext cx="8839200" cy="5120640"/>
        </p:xfrm>
        <a:graphic>
          <a:graphicData uri="http://schemas.openxmlformats.org/drawingml/2006/table">
            <a:tbl>
              <a:tblPr firstRow="1" bandRow="1"/>
              <a:tblGrid>
                <a:gridCol w="2525486"/>
                <a:gridCol w="6313714"/>
              </a:tblGrid>
              <a:tr h="533400">
                <a:tc>
                  <a:txBody>
                    <a:bodyPr/>
                    <a:lstStyle>
                      <a:lvl1pPr marL="0" algn="l" defTabSz="914400" rtl="0" eaLnBrk="1" latinLnBrk="0" hangingPunct="1">
                        <a:defRPr sz="1800" b="1" kern="1200">
                          <a:solidFill>
                            <a:schemeClr val="lt1"/>
                          </a:solidFill>
                          <a:latin typeface="Arial"/>
                          <a:ea typeface="Osaka"/>
                          <a:cs typeface="Osaka"/>
                        </a:defRPr>
                      </a:lvl1pPr>
                      <a:lvl2pPr marL="457200" algn="l" defTabSz="914400" rtl="0" eaLnBrk="1" latinLnBrk="0" hangingPunct="1">
                        <a:defRPr sz="1800" b="1" kern="1200">
                          <a:solidFill>
                            <a:schemeClr val="lt1"/>
                          </a:solidFill>
                          <a:latin typeface="Arial"/>
                          <a:ea typeface="Osaka"/>
                          <a:cs typeface="Osaka"/>
                        </a:defRPr>
                      </a:lvl2pPr>
                      <a:lvl3pPr marL="914400" algn="l" defTabSz="914400" rtl="0" eaLnBrk="1" latinLnBrk="0" hangingPunct="1">
                        <a:defRPr sz="1800" b="1" kern="1200">
                          <a:solidFill>
                            <a:schemeClr val="lt1"/>
                          </a:solidFill>
                          <a:latin typeface="Arial"/>
                          <a:ea typeface="Osaka"/>
                          <a:cs typeface="Osaka"/>
                        </a:defRPr>
                      </a:lvl3pPr>
                      <a:lvl4pPr marL="1371600" algn="l" defTabSz="914400" rtl="0" eaLnBrk="1" latinLnBrk="0" hangingPunct="1">
                        <a:defRPr sz="1800" b="1" kern="1200">
                          <a:solidFill>
                            <a:schemeClr val="lt1"/>
                          </a:solidFill>
                          <a:latin typeface="Arial"/>
                          <a:ea typeface="Osaka"/>
                          <a:cs typeface="Osaka"/>
                        </a:defRPr>
                      </a:lvl4pPr>
                      <a:lvl5pPr marL="1828800" algn="l" defTabSz="914400" rtl="0" eaLnBrk="1" latinLnBrk="0" hangingPunct="1">
                        <a:defRPr sz="1800" b="1" kern="1200">
                          <a:solidFill>
                            <a:schemeClr val="lt1"/>
                          </a:solidFill>
                          <a:latin typeface="Arial"/>
                          <a:ea typeface="Osaka"/>
                          <a:cs typeface="Osaka"/>
                        </a:defRPr>
                      </a:lvl5pPr>
                      <a:lvl6pPr marL="2286000" algn="l" defTabSz="914400" rtl="0" eaLnBrk="1" latinLnBrk="0" hangingPunct="1">
                        <a:defRPr sz="1800" b="1" kern="1200">
                          <a:solidFill>
                            <a:schemeClr val="lt1"/>
                          </a:solidFill>
                          <a:latin typeface="Arial"/>
                          <a:ea typeface="Osaka"/>
                          <a:cs typeface="Osaka"/>
                        </a:defRPr>
                      </a:lvl6pPr>
                      <a:lvl7pPr marL="2743200" algn="l" defTabSz="914400" rtl="0" eaLnBrk="1" latinLnBrk="0" hangingPunct="1">
                        <a:defRPr sz="1800" b="1" kern="1200">
                          <a:solidFill>
                            <a:schemeClr val="lt1"/>
                          </a:solidFill>
                          <a:latin typeface="Arial"/>
                          <a:ea typeface="Osaka"/>
                          <a:cs typeface="Osaka"/>
                        </a:defRPr>
                      </a:lvl7pPr>
                      <a:lvl8pPr marL="3200400" algn="l" defTabSz="914400" rtl="0" eaLnBrk="1" latinLnBrk="0" hangingPunct="1">
                        <a:defRPr sz="1800" b="1" kern="1200">
                          <a:solidFill>
                            <a:schemeClr val="lt1"/>
                          </a:solidFill>
                          <a:latin typeface="Arial"/>
                          <a:ea typeface="Osaka"/>
                          <a:cs typeface="Osaka"/>
                        </a:defRPr>
                      </a:lvl8pPr>
                      <a:lvl9pPr marL="3657600" algn="l" defTabSz="914400" rtl="0" eaLnBrk="1" latinLnBrk="0" hangingPunct="1">
                        <a:defRPr sz="1800" b="1" kern="1200">
                          <a:solidFill>
                            <a:schemeClr val="lt1"/>
                          </a:solidFill>
                          <a:latin typeface="Arial"/>
                          <a:ea typeface="Osaka"/>
                          <a:cs typeface="Osaka"/>
                        </a:defRPr>
                      </a:lvl9pPr>
                    </a:lstStyle>
                    <a:p>
                      <a:pPr algn="ctr"/>
                      <a:r>
                        <a:rPr lang="en-US" dirty="0" smtClean="0">
                          <a:solidFill>
                            <a:schemeClr val="tx1"/>
                          </a:solidFill>
                        </a:rPr>
                        <a:t>Timeline</a:t>
                      </a:r>
                      <a:endParaRPr lang="en-US" dirty="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ea typeface="Osaka"/>
                          <a:cs typeface="Osaka"/>
                        </a:defRPr>
                      </a:lvl1pPr>
                      <a:lvl2pPr marL="457200" algn="l" defTabSz="914400" rtl="0" eaLnBrk="1" latinLnBrk="0" hangingPunct="1">
                        <a:defRPr sz="1800" b="1" kern="1200">
                          <a:solidFill>
                            <a:schemeClr val="lt1"/>
                          </a:solidFill>
                          <a:latin typeface="Arial"/>
                          <a:ea typeface="Osaka"/>
                          <a:cs typeface="Osaka"/>
                        </a:defRPr>
                      </a:lvl2pPr>
                      <a:lvl3pPr marL="914400" algn="l" defTabSz="914400" rtl="0" eaLnBrk="1" latinLnBrk="0" hangingPunct="1">
                        <a:defRPr sz="1800" b="1" kern="1200">
                          <a:solidFill>
                            <a:schemeClr val="lt1"/>
                          </a:solidFill>
                          <a:latin typeface="Arial"/>
                          <a:ea typeface="Osaka"/>
                          <a:cs typeface="Osaka"/>
                        </a:defRPr>
                      </a:lvl3pPr>
                      <a:lvl4pPr marL="1371600" algn="l" defTabSz="914400" rtl="0" eaLnBrk="1" latinLnBrk="0" hangingPunct="1">
                        <a:defRPr sz="1800" b="1" kern="1200">
                          <a:solidFill>
                            <a:schemeClr val="lt1"/>
                          </a:solidFill>
                          <a:latin typeface="Arial"/>
                          <a:ea typeface="Osaka"/>
                          <a:cs typeface="Osaka"/>
                        </a:defRPr>
                      </a:lvl4pPr>
                      <a:lvl5pPr marL="1828800" algn="l" defTabSz="914400" rtl="0" eaLnBrk="1" latinLnBrk="0" hangingPunct="1">
                        <a:defRPr sz="1800" b="1" kern="1200">
                          <a:solidFill>
                            <a:schemeClr val="lt1"/>
                          </a:solidFill>
                          <a:latin typeface="Arial"/>
                          <a:ea typeface="Osaka"/>
                          <a:cs typeface="Osaka"/>
                        </a:defRPr>
                      </a:lvl5pPr>
                      <a:lvl6pPr marL="2286000" algn="l" defTabSz="914400" rtl="0" eaLnBrk="1" latinLnBrk="0" hangingPunct="1">
                        <a:defRPr sz="1800" b="1" kern="1200">
                          <a:solidFill>
                            <a:schemeClr val="lt1"/>
                          </a:solidFill>
                          <a:latin typeface="Arial"/>
                          <a:ea typeface="Osaka"/>
                          <a:cs typeface="Osaka"/>
                        </a:defRPr>
                      </a:lvl6pPr>
                      <a:lvl7pPr marL="2743200" algn="l" defTabSz="914400" rtl="0" eaLnBrk="1" latinLnBrk="0" hangingPunct="1">
                        <a:defRPr sz="1800" b="1" kern="1200">
                          <a:solidFill>
                            <a:schemeClr val="lt1"/>
                          </a:solidFill>
                          <a:latin typeface="Arial"/>
                          <a:ea typeface="Osaka"/>
                          <a:cs typeface="Osaka"/>
                        </a:defRPr>
                      </a:lvl7pPr>
                      <a:lvl8pPr marL="3200400" algn="l" defTabSz="914400" rtl="0" eaLnBrk="1" latinLnBrk="0" hangingPunct="1">
                        <a:defRPr sz="1800" b="1" kern="1200">
                          <a:solidFill>
                            <a:schemeClr val="lt1"/>
                          </a:solidFill>
                          <a:latin typeface="Arial"/>
                          <a:ea typeface="Osaka"/>
                          <a:cs typeface="Osaka"/>
                        </a:defRPr>
                      </a:lvl8pPr>
                      <a:lvl9pPr marL="3657600" algn="l" defTabSz="914400" rtl="0" eaLnBrk="1" latinLnBrk="0" hangingPunct="1">
                        <a:defRPr sz="1800" b="1" kern="1200">
                          <a:solidFill>
                            <a:schemeClr val="lt1"/>
                          </a:solidFill>
                          <a:latin typeface="Arial"/>
                          <a:ea typeface="Osaka"/>
                          <a:cs typeface="Osaka"/>
                        </a:defRPr>
                      </a:lvl9pPr>
                    </a:lstStyle>
                    <a:p>
                      <a:pPr algn="ctr"/>
                      <a:r>
                        <a:rPr lang="en-US" dirty="0" smtClean="0">
                          <a:solidFill>
                            <a:schemeClr val="tx1"/>
                          </a:solidFill>
                        </a:rPr>
                        <a:t>Activity</a:t>
                      </a:r>
                      <a:endParaRPr lang="en-US" dirty="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r>
              <a:tr h="381000">
                <a:tc>
                  <a:txBody>
                    <a:bodyPr/>
                    <a:lstStyle>
                      <a:lvl1pPr marL="0" algn="l" defTabSz="914400" rtl="0" eaLnBrk="1" latinLnBrk="0" hangingPunct="1">
                        <a:defRPr sz="1800" kern="1200">
                          <a:solidFill>
                            <a:schemeClr val="dk1"/>
                          </a:solidFill>
                          <a:latin typeface="Arial"/>
                          <a:ea typeface="Osaka"/>
                          <a:cs typeface="Osaka"/>
                        </a:defRPr>
                      </a:lvl1pPr>
                      <a:lvl2pPr marL="457200" algn="l" defTabSz="914400" rtl="0" eaLnBrk="1" latinLnBrk="0" hangingPunct="1">
                        <a:defRPr sz="1800" kern="1200">
                          <a:solidFill>
                            <a:schemeClr val="dk1"/>
                          </a:solidFill>
                          <a:latin typeface="Arial"/>
                          <a:ea typeface="Osaka"/>
                          <a:cs typeface="Osaka"/>
                        </a:defRPr>
                      </a:lvl2pPr>
                      <a:lvl3pPr marL="914400" algn="l" defTabSz="914400" rtl="0" eaLnBrk="1" latinLnBrk="0" hangingPunct="1">
                        <a:defRPr sz="1800" kern="1200">
                          <a:solidFill>
                            <a:schemeClr val="dk1"/>
                          </a:solidFill>
                          <a:latin typeface="Arial"/>
                          <a:ea typeface="Osaka"/>
                          <a:cs typeface="Osaka"/>
                        </a:defRPr>
                      </a:lvl3pPr>
                      <a:lvl4pPr marL="1371600" algn="l" defTabSz="914400" rtl="0" eaLnBrk="1" latinLnBrk="0" hangingPunct="1">
                        <a:defRPr sz="1800" kern="1200">
                          <a:solidFill>
                            <a:schemeClr val="dk1"/>
                          </a:solidFill>
                          <a:latin typeface="Arial"/>
                          <a:ea typeface="Osaka"/>
                          <a:cs typeface="Osaka"/>
                        </a:defRPr>
                      </a:lvl4pPr>
                      <a:lvl5pPr marL="1828800" algn="l" defTabSz="914400" rtl="0" eaLnBrk="1" latinLnBrk="0" hangingPunct="1">
                        <a:defRPr sz="1800" kern="1200">
                          <a:solidFill>
                            <a:schemeClr val="dk1"/>
                          </a:solidFill>
                          <a:latin typeface="Arial"/>
                          <a:ea typeface="Osaka"/>
                          <a:cs typeface="Osaka"/>
                        </a:defRPr>
                      </a:lvl5pPr>
                      <a:lvl6pPr marL="2286000" algn="l" defTabSz="914400" rtl="0" eaLnBrk="1" latinLnBrk="0" hangingPunct="1">
                        <a:defRPr sz="1800" kern="1200">
                          <a:solidFill>
                            <a:schemeClr val="dk1"/>
                          </a:solidFill>
                          <a:latin typeface="Arial"/>
                          <a:ea typeface="Osaka"/>
                          <a:cs typeface="Osaka"/>
                        </a:defRPr>
                      </a:lvl6pPr>
                      <a:lvl7pPr marL="2743200" algn="l" defTabSz="914400" rtl="0" eaLnBrk="1" latinLnBrk="0" hangingPunct="1">
                        <a:defRPr sz="1800" kern="1200">
                          <a:solidFill>
                            <a:schemeClr val="dk1"/>
                          </a:solidFill>
                          <a:latin typeface="Arial"/>
                          <a:ea typeface="Osaka"/>
                          <a:cs typeface="Osaka"/>
                        </a:defRPr>
                      </a:lvl7pPr>
                      <a:lvl8pPr marL="3200400" algn="l" defTabSz="914400" rtl="0" eaLnBrk="1" latinLnBrk="0" hangingPunct="1">
                        <a:defRPr sz="1800" kern="1200">
                          <a:solidFill>
                            <a:schemeClr val="dk1"/>
                          </a:solidFill>
                          <a:latin typeface="Arial"/>
                          <a:ea typeface="Osaka"/>
                          <a:cs typeface="Osaka"/>
                        </a:defRPr>
                      </a:lvl8pPr>
                      <a:lvl9pPr marL="3657600" algn="l" defTabSz="914400" rtl="0" eaLnBrk="1" latinLnBrk="0" hangingPunct="1">
                        <a:defRPr sz="1800" kern="1200">
                          <a:solidFill>
                            <a:schemeClr val="dk1"/>
                          </a:solidFill>
                          <a:latin typeface="Arial"/>
                          <a:ea typeface="Osaka"/>
                          <a:cs typeface="Osaka"/>
                        </a:defRPr>
                      </a:lvl9pPr>
                    </a:lstStyle>
                    <a:p>
                      <a:pPr algn="ctr"/>
                      <a:r>
                        <a:rPr lang="en-US" sz="1400" dirty="0" smtClean="0"/>
                        <a:t>November 2013</a:t>
                      </a:r>
                      <a:endParaRPr 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ea typeface="Osaka"/>
                          <a:cs typeface="Osaka"/>
                        </a:defRPr>
                      </a:lvl1pPr>
                      <a:lvl2pPr marL="457200" algn="l" defTabSz="914400" rtl="0" eaLnBrk="1" latinLnBrk="0" hangingPunct="1">
                        <a:defRPr sz="1800" kern="1200">
                          <a:solidFill>
                            <a:schemeClr val="dk1"/>
                          </a:solidFill>
                          <a:latin typeface="Arial"/>
                          <a:ea typeface="Osaka"/>
                          <a:cs typeface="Osaka"/>
                        </a:defRPr>
                      </a:lvl2pPr>
                      <a:lvl3pPr marL="914400" algn="l" defTabSz="914400" rtl="0" eaLnBrk="1" latinLnBrk="0" hangingPunct="1">
                        <a:defRPr sz="1800" kern="1200">
                          <a:solidFill>
                            <a:schemeClr val="dk1"/>
                          </a:solidFill>
                          <a:latin typeface="Arial"/>
                          <a:ea typeface="Osaka"/>
                          <a:cs typeface="Osaka"/>
                        </a:defRPr>
                      </a:lvl3pPr>
                      <a:lvl4pPr marL="1371600" algn="l" defTabSz="914400" rtl="0" eaLnBrk="1" latinLnBrk="0" hangingPunct="1">
                        <a:defRPr sz="1800" kern="1200">
                          <a:solidFill>
                            <a:schemeClr val="dk1"/>
                          </a:solidFill>
                          <a:latin typeface="Arial"/>
                          <a:ea typeface="Osaka"/>
                          <a:cs typeface="Osaka"/>
                        </a:defRPr>
                      </a:lvl4pPr>
                      <a:lvl5pPr marL="1828800" algn="l" defTabSz="914400" rtl="0" eaLnBrk="1" latinLnBrk="0" hangingPunct="1">
                        <a:defRPr sz="1800" kern="1200">
                          <a:solidFill>
                            <a:schemeClr val="dk1"/>
                          </a:solidFill>
                          <a:latin typeface="Arial"/>
                          <a:ea typeface="Osaka"/>
                          <a:cs typeface="Osaka"/>
                        </a:defRPr>
                      </a:lvl5pPr>
                      <a:lvl6pPr marL="2286000" algn="l" defTabSz="914400" rtl="0" eaLnBrk="1" latinLnBrk="0" hangingPunct="1">
                        <a:defRPr sz="1800" kern="1200">
                          <a:solidFill>
                            <a:schemeClr val="dk1"/>
                          </a:solidFill>
                          <a:latin typeface="Arial"/>
                          <a:ea typeface="Osaka"/>
                          <a:cs typeface="Osaka"/>
                        </a:defRPr>
                      </a:lvl6pPr>
                      <a:lvl7pPr marL="2743200" algn="l" defTabSz="914400" rtl="0" eaLnBrk="1" latinLnBrk="0" hangingPunct="1">
                        <a:defRPr sz="1800" kern="1200">
                          <a:solidFill>
                            <a:schemeClr val="dk1"/>
                          </a:solidFill>
                          <a:latin typeface="Arial"/>
                          <a:ea typeface="Osaka"/>
                          <a:cs typeface="Osaka"/>
                        </a:defRPr>
                      </a:lvl7pPr>
                      <a:lvl8pPr marL="3200400" algn="l" defTabSz="914400" rtl="0" eaLnBrk="1" latinLnBrk="0" hangingPunct="1">
                        <a:defRPr sz="1800" kern="1200">
                          <a:solidFill>
                            <a:schemeClr val="dk1"/>
                          </a:solidFill>
                          <a:latin typeface="Arial"/>
                          <a:ea typeface="Osaka"/>
                          <a:cs typeface="Osaka"/>
                        </a:defRPr>
                      </a:lvl8pPr>
                      <a:lvl9pPr marL="3657600" algn="l" defTabSz="914400" rtl="0" eaLnBrk="1" latinLnBrk="0" hangingPunct="1">
                        <a:defRPr sz="1800" kern="1200">
                          <a:solidFill>
                            <a:schemeClr val="dk1"/>
                          </a:solidFill>
                          <a:latin typeface="Arial"/>
                          <a:ea typeface="Osaka"/>
                          <a:cs typeface="Osaka"/>
                        </a:defRPr>
                      </a:lvl9pPr>
                    </a:lstStyle>
                    <a:p>
                      <a:pPr marL="173038" indent="0"/>
                      <a:r>
                        <a:rPr lang="en-US" sz="1400" dirty="0" smtClean="0"/>
                        <a:t>Project kick-off</a:t>
                      </a:r>
                      <a:endParaRPr 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777240">
                <a:tc>
                  <a:txBody>
                    <a:bodyPr/>
                    <a:lstStyle>
                      <a:lvl1pPr marL="0" algn="l" defTabSz="914400" rtl="0" eaLnBrk="1" latinLnBrk="0" hangingPunct="1">
                        <a:defRPr sz="1800" kern="1200">
                          <a:solidFill>
                            <a:schemeClr val="dk1"/>
                          </a:solidFill>
                          <a:latin typeface="Arial"/>
                          <a:ea typeface="Osaka"/>
                          <a:cs typeface="Osaka"/>
                        </a:defRPr>
                      </a:lvl1pPr>
                      <a:lvl2pPr marL="457200" algn="l" defTabSz="914400" rtl="0" eaLnBrk="1" latinLnBrk="0" hangingPunct="1">
                        <a:defRPr sz="1800" kern="1200">
                          <a:solidFill>
                            <a:schemeClr val="dk1"/>
                          </a:solidFill>
                          <a:latin typeface="Arial"/>
                          <a:ea typeface="Osaka"/>
                          <a:cs typeface="Osaka"/>
                        </a:defRPr>
                      </a:lvl2pPr>
                      <a:lvl3pPr marL="914400" algn="l" defTabSz="914400" rtl="0" eaLnBrk="1" latinLnBrk="0" hangingPunct="1">
                        <a:defRPr sz="1800" kern="1200">
                          <a:solidFill>
                            <a:schemeClr val="dk1"/>
                          </a:solidFill>
                          <a:latin typeface="Arial"/>
                          <a:ea typeface="Osaka"/>
                          <a:cs typeface="Osaka"/>
                        </a:defRPr>
                      </a:lvl3pPr>
                      <a:lvl4pPr marL="1371600" algn="l" defTabSz="914400" rtl="0" eaLnBrk="1" latinLnBrk="0" hangingPunct="1">
                        <a:defRPr sz="1800" kern="1200">
                          <a:solidFill>
                            <a:schemeClr val="dk1"/>
                          </a:solidFill>
                          <a:latin typeface="Arial"/>
                          <a:ea typeface="Osaka"/>
                          <a:cs typeface="Osaka"/>
                        </a:defRPr>
                      </a:lvl4pPr>
                      <a:lvl5pPr marL="1828800" algn="l" defTabSz="914400" rtl="0" eaLnBrk="1" latinLnBrk="0" hangingPunct="1">
                        <a:defRPr sz="1800" kern="1200">
                          <a:solidFill>
                            <a:schemeClr val="dk1"/>
                          </a:solidFill>
                          <a:latin typeface="Arial"/>
                          <a:ea typeface="Osaka"/>
                          <a:cs typeface="Osaka"/>
                        </a:defRPr>
                      </a:lvl5pPr>
                      <a:lvl6pPr marL="2286000" algn="l" defTabSz="914400" rtl="0" eaLnBrk="1" latinLnBrk="0" hangingPunct="1">
                        <a:defRPr sz="1800" kern="1200">
                          <a:solidFill>
                            <a:schemeClr val="dk1"/>
                          </a:solidFill>
                          <a:latin typeface="Arial"/>
                          <a:ea typeface="Osaka"/>
                          <a:cs typeface="Osaka"/>
                        </a:defRPr>
                      </a:lvl6pPr>
                      <a:lvl7pPr marL="2743200" algn="l" defTabSz="914400" rtl="0" eaLnBrk="1" latinLnBrk="0" hangingPunct="1">
                        <a:defRPr sz="1800" kern="1200">
                          <a:solidFill>
                            <a:schemeClr val="dk1"/>
                          </a:solidFill>
                          <a:latin typeface="Arial"/>
                          <a:ea typeface="Osaka"/>
                          <a:cs typeface="Osaka"/>
                        </a:defRPr>
                      </a:lvl7pPr>
                      <a:lvl8pPr marL="3200400" algn="l" defTabSz="914400" rtl="0" eaLnBrk="1" latinLnBrk="0" hangingPunct="1">
                        <a:defRPr sz="1800" kern="1200">
                          <a:solidFill>
                            <a:schemeClr val="dk1"/>
                          </a:solidFill>
                          <a:latin typeface="Arial"/>
                          <a:ea typeface="Osaka"/>
                          <a:cs typeface="Osaka"/>
                        </a:defRPr>
                      </a:lvl8pPr>
                      <a:lvl9pPr marL="3657600" algn="l" defTabSz="914400" rtl="0" eaLnBrk="1" latinLnBrk="0" hangingPunct="1">
                        <a:defRPr sz="1800" kern="1200">
                          <a:solidFill>
                            <a:schemeClr val="dk1"/>
                          </a:solidFill>
                          <a:latin typeface="Arial"/>
                          <a:ea typeface="Osaka"/>
                          <a:cs typeface="Osaka"/>
                        </a:defRPr>
                      </a:lvl9pPr>
                    </a:lstStyle>
                    <a:p>
                      <a:pPr algn="ctr"/>
                      <a:r>
                        <a:rPr lang="en-US" sz="1400" dirty="0" smtClean="0"/>
                        <a:t>May 2014</a:t>
                      </a:r>
                      <a:endParaRPr 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ea typeface="Osaka"/>
                          <a:cs typeface="Osaka"/>
                        </a:defRPr>
                      </a:lvl1pPr>
                      <a:lvl2pPr marL="457200" algn="l" defTabSz="914400" rtl="0" eaLnBrk="1" latinLnBrk="0" hangingPunct="1">
                        <a:defRPr sz="1800" kern="1200">
                          <a:solidFill>
                            <a:schemeClr val="dk1"/>
                          </a:solidFill>
                          <a:latin typeface="Arial"/>
                          <a:ea typeface="Osaka"/>
                          <a:cs typeface="Osaka"/>
                        </a:defRPr>
                      </a:lvl2pPr>
                      <a:lvl3pPr marL="914400" algn="l" defTabSz="914400" rtl="0" eaLnBrk="1" latinLnBrk="0" hangingPunct="1">
                        <a:defRPr sz="1800" kern="1200">
                          <a:solidFill>
                            <a:schemeClr val="dk1"/>
                          </a:solidFill>
                          <a:latin typeface="Arial"/>
                          <a:ea typeface="Osaka"/>
                          <a:cs typeface="Osaka"/>
                        </a:defRPr>
                      </a:lvl3pPr>
                      <a:lvl4pPr marL="1371600" algn="l" defTabSz="914400" rtl="0" eaLnBrk="1" latinLnBrk="0" hangingPunct="1">
                        <a:defRPr sz="1800" kern="1200">
                          <a:solidFill>
                            <a:schemeClr val="dk1"/>
                          </a:solidFill>
                          <a:latin typeface="Arial"/>
                          <a:ea typeface="Osaka"/>
                          <a:cs typeface="Osaka"/>
                        </a:defRPr>
                      </a:lvl4pPr>
                      <a:lvl5pPr marL="1828800" algn="l" defTabSz="914400" rtl="0" eaLnBrk="1" latinLnBrk="0" hangingPunct="1">
                        <a:defRPr sz="1800" kern="1200">
                          <a:solidFill>
                            <a:schemeClr val="dk1"/>
                          </a:solidFill>
                          <a:latin typeface="Arial"/>
                          <a:ea typeface="Osaka"/>
                          <a:cs typeface="Osaka"/>
                        </a:defRPr>
                      </a:lvl5pPr>
                      <a:lvl6pPr marL="2286000" algn="l" defTabSz="914400" rtl="0" eaLnBrk="1" latinLnBrk="0" hangingPunct="1">
                        <a:defRPr sz="1800" kern="1200">
                          <a:solidFill>
                            <a:schemeClr val="dk1"/>
                          </a:solidFill>
                          <a:latin typeface="Arial"/>
                          <a:ea typeface="Osaka"/>
                          <a:cs typeface="Osaka"/>
                        </a:defRPr>
                      </a:lvl6pPr>
                      <a:lvl7pPr marL="2743200" algn="l" defTabSz="914400" rtl="0" eaLnBrk="1" latinLnBrk="0" hangingPunct="1">
                        <a:defRPr sz="1800" kern="1200">
                          <a:solidFill>
                            <a:schemeClr val="dk1"/>
                          </a:solidFill>
                          <a:latin typeface="Arial"/>
                          <a:ea typeface="Osaka"/>
                          <a:cs typeface="Osaka"/>
                        </a:defRPr>
                      </a:lvl7pPr>
                      <a:lvl8pPr marL="3200400" algn="l" defTabSz="914400" rtl="0" eaLnBrk="1" latinLnBrk="0" hangingPunct="1">
                        <a:defRPr sz="1800" kern="1200">
                          <a:solidFill>
                            <a:schemeClr val="dk1"/>
                          </a:solidFill>
                          <a:latin typeface="Arial"/>
                          <a:ea typeface="Osaka"/>
                          <a:cs typeface="Osaka"/>
                        </a:defRPr>
                      </a:lvl8pPr>
                      <a:lvl9pPr marL="3657600" algn="l" defTabSz="914400" rtl="0" eaLnBrk="1" latinLnBrk="0" hangingPunct="1">
                        <a:defRPr sz="1800" kern="1200">
                          <a:solidFill>
                            <a:schemeClr val="dk1"/>
                          </a:solidFill>
                          <a:latin typeface="Arial"/>
                          <a:ea typeface="Osaka"/>
                          <a:cs typeface="Osaka"/>
                        </a:defRPr>
                      </a:lvl9pPr>
                    </a:lstStyle>
                    <a:p>
                      <a:pPr marL="173038" indent="0"/>
                      <a:r>
                        <a:rPr lang="en-US" sz="1400" dirty="0" smtClean="0">
                          <a:solidFill>
                            <a:schemeClr val="tx1"/>
                          </a:solidFill>
                        </a:rPr>
                        <a:t>Draft Reports</a:t>
                      </a:r>
                      <a:r>
                        <a:rPr lang="en-US" sz="1400" baseline="0" dirty="0" smtClean="0">
                          <a:solidFill>
                            <a:schemeClr val="tx1"/>
                          </a:solidFill>
                        </a:rPr>
                        <a:t> on: </a:t>
                      </a:r>
                    </a:p>
                    <a:p>
                      <a:pPr marL="458788" indent="-285750">
                        <a:buFont typeface="Arial" panose="020B0604020202020204" pitchFamily="34" charset="0"/>
                        <a:buChar char="•"/>
                      </a:pPr>
                      <a:r>
                        <a:rPr lang="en-US" sz="1400" dirty="0" smtClean="0">
                          <a:solidFill>
                            <a:schemeClr val="tx1"/>
                          </a:solidFill>
                        </a:rPr>
                        <a:t>TV test methods</a:t>
                      </a:r>
                    </a:p>
                    <a:p>
                      <a:pPr marL="458788" indent="-285750">
                        <a:buFont typeface="Arial" panose="020B0604020202020204" pitchFamily="34" charset="0"/>
                        <a:buChar char="•"/>
                      </a:pPr>
                      <a:r>
                        <a:rPr lang="en-US" sz="1400" dirty="0" smtClean="0">
                          <a:solidFill>
                            <a:schemeClr val="tx1"/>
                          </a:solidFill>
                        </a:rPr>
                        <a:t>Energy</a:t>
                      </a:r>
                      <a:r>
                        <a:rPr lang="en-US" sz="1400" baseline="0" dirty="0" smtClean="0">
                          <a:solidFill>
                            <a:schemeClr val="tx1"/>
                          </a:solidFill>
                        </a:rPr>
                        <a:t> performance levels in APEC region</a:t>
                      </a:r>
                      <a:endParaRPr lang="en-US" sz="1400" dirty="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r h="670560">
                <a:tc>
                  <a:txBody>
                    <a:bodyPr/>
                    <a:lstStyle/>
                    <a:p>
                      <a:pPr algn="ctr"/>
                      <a:r>
                        <a:rPr lang="en-US" sz="1400" dirty="0" smtClean="0">
                          <a:latin typeface="Arial" panose="020B0604020202020204" pitchFamily="34" charset="0"/>
                          <a:cs typeface="Arial" panose="020B0604020202020204" pitchFamily="34" charset="0"/>
                        </a:rPr>
                        <a:t>May</a:t>
                      </a:r>
                      <a:r>
                        <a:rPr lang="en-US" sz="1400" baseline="0" dirty="0" smtClean="0">
                          <a:latin typeface="Arial" panose="020B0604020202020204" pitchFamily="34" charset="0"/>
                          <a:cs typeface="Arial" panose="020B0604020202020204" pitchFamily="34" charset="0"/>
                        </a:rPr>
                        <a:t> 2014</a:t>
                      </a:r>
                      <a:endParaRPr lang="en-US" sz="1400" dirty="0">
                        <a:latin typeface="Arial" panose="020B0604020202020204" pitchFamily="34" charset="0"/>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p>
                      <a:pPr marL="173038" indent="0"/>
                      <a:r>
                        <a:rPr lang="en-US" sz="1400" dirty="0" smtClean="0">
                          <a:solidFill>
                            <a:schemeClr val="tx1"/>
                          </a:solidFill>
                          <a:latin typeface="Arial" panose="020B0604020202020204" pitchFamily="34" charset="0"/>
                          <a:cs typeface="Arial" panose="020B0604020202020204" pitchFamily="34" charset="0"/>
                        </a:rPr>
                        <a:t>Workshop to present</a:t>
                      </a:r>
                      <a:r>
                        <a:rPr lang="en-US" sz="1400" baseline="0" dirty="0" smtClean="0">
                          <a:solidFill>
                            <a:schemeClr val="tx1"/>
                          </a:solidFill>
                          <a:latin typeface="Arial" panose="020B0604020202020204" pitchFamily="34" charset="0"/>
                          <a:cs typeface="Arial" panose="020B0604020202020204" pitchFamily="34" charset="0"/>
                        </a:rPr>
                        <a:t> reports and seek feedback in conjunction with the IEC 62087 technical committee meeting in Seattle, USA</a:t>
                      </a:r>
                      <a:endParaRPr lang="en-US" sz="14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457200">
                <a:tc>
                  <a:txBody>
                    <a:bodyPr/>
                    <a:lstStyle>
                      <a:lvl1pPr marL="0" algn="l" defTabSz="914400" rtl="0" eaLnBrk="1" latinLnBrk="0" hangingPunct="1">
                        <a:defRPr sz="1800" kern="1200">
                          <a:solidFill>
                            <a:schemeClr val="dk1"/>
                          </a:solidFill>
                          <a:latin typeface="Arial"/>
                          <a:ea typeface="Osaka"/>
                          <a:cs typeface="Osaka"/>
                        </a:defRPr>
                      </a:lvl1pPr>
                      <a:lvl2pPr marL="457200" algn="l" defTabSz="914400" rtl="0" eaLnBrk="1" latinLnBrk="0" hangingPunct="1">
                        <a:defRPr sz="1800" kern="1200">
                          <a:solidFill>
                            <a:schemeClr val="dk1"/>
                          </a:solidFill>
                          <a:latin typeface="Arial"/>
                          <a:ea typeface="Osaka"/>
                          <a:cs typeface="Osaka"/>
                        </a:defRPr>
                      </a:lvl2pPr>
                      <a:lvl3pPr marL="914400" algn="l" defTabSz="914400" rtl="0" eaLnBrk="1" latinLnBrk="0" hangingPunct="1">
                        <a:defRPr sz="1800" kern="1200">
                          <a:solidFill>
                            <a:schemeClr val="dk1"/>
                          </a:solidFill>
                          <a:latin typeface="Arial"/>
                          <a:ea typeface="Osaka"/>
                          <a:cs typeface="Osaka"/>
                        </a:defRPr>
                      </a:lvl3pPr>
                      <a:lvl4pPr marL="1371600" algn="l" defTabSz="914400" rtl="0" eaLnBrk="1" latinLnBrk="0" hangingPunct="1">
                        <a:defRPr sz="1800" kern="1200">
                          <a:solidFill>
                            <a:schemeClr val="dk1"/>
                          </a:solidFill>
                          <a:latin typeface="Arial"/>
                          <a:ea typeface="Osaka"/>
                          <a:cs typeface="Osaka"/>
                        </a:defRPr>
                      </a:lvl4pPr>
                      <a:lvl5pPr marL="1828800" algn="l" defTabSz="914400" rtl="0" eaLnBrk="1" latinLnBrk="0" hangingPunct="1">
                        <a:defRPr sz="1800" kern="1200">
                          <a:solidFill>
                            <a:schemeClr val="dk1"/>
                          </a:solidFill>
                          <a:latin typeface="Arial"/>
                          <a:ea typeface="Osaka"/>
                          <a:cs typeface="Osaka"/>
                        </a:defRPr>
                      </a:lvl5pPr>
                      <a:lvl6pPr marL="2286000" algn="l" defTabSz="914400" rtl="0" eaLnBrk="1" latinLnBrk="0" hangingPunct="1">
                        <a:defRPr sz="1800" kern="1200">
                          <a:solidFill>
                            <a:schemeClr val="dk1"/>
                          </a:solidFill>
                          <a:latin typeface="Arial"/>
                          <a:ea typeface="Osaka"/>
                          <a:cs typeface="Osaka"/>
                        </a:defRPr>
                      </a:lvl6pPr>
                      <a:lvl7pPr marL="2743200" algn="l" defTabSz="914400" rtl="0" eaLnBrk="1" latinLnBrk="0" hangingPunct="1">
                        <a:defRPr sz="1800" kern="1200">
                          <a:solidFill>
                            <a:schemeClr val="dk1"/>
                          </a:solidFill>
                          <a:latin typeface="Arial"/>
                          <a:ea typeface="Osaka"/>
                          <a:cs typeface="Osaka"/>
                        </a:defRPr>
                      </a:lvl7pPr>
                      <a:lvl8pPr marL="3200400" algn="l" defTabSz="914400" rtl="0" eaLnBrk="1" latinLnBrk="0" hangingPunct="1">
                        <a:defRPr sz="1800" kern="1200">
                          <a:solidFill>
                            <a:schemeClr val="dk1"/>
                          </a:solidFill>
                          <a:latin typeface="Arial"/>
                          <a:ea typeface="Osaka"/>
                          <a:cs typeface="Osaka"/>
                        </a:defRPr>
                      </a:lvl8pPr>
                      <a:lvl9pPr marL="3657600" algn="l" defTabSz="914400" rtl="0" eaLnBrk="1" latinLnBrk="0" hangingPunct="1">
                        <a:defRPr sz="1800" kern="1200">
                          <a:solidFill>
                            <a:schemeClr val="dk1"/>
                          </a:solidFill>
                          <a:latin typeface="Arial"/>
                          <a:ea typeface="Osaka"/>
                          <a:cs typeface="Osaka"/>
                        </a:defRPr>
                      </a:lvl9pPr>
                    </a:lstStyle>
                    <a:p>
                      <a:pPr algn="ctr"/>
                      <a:r>
                        <a:rPr lang="en-US" sz="1400" dirty="0" smtClean="0"/>
                        <a:t>December 2014</a:t>
                      </a:r>
                      <a:endParaRPr lang="en-US" sz="1400" dirty="0"/>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ea typeface="Osaka"/>
                          <a:cs typeface="Osaka"/>
                        </a:defRPr>
                      </a:lvl1pPr>
                      <a:lvl2pPr marL="457200" algn="l" defTabSz="914400" rtl="0" eaLnBrk="1" latinLnBrk="0" hangingPunct="1">
                        <a:defRPr sz="1800" kern="1200">
                          <a:solidFill>
                            <a:schemeClr val="dk1"/>
                          </a:solidFill>
                          <a:latin typeface="Arial"/>
                          <a:ea typeface="Osaka"/>
                          <a:cs typeface="Osaka"/>
                        </a:defRPr>
                      </a:lvl2pPr>
                      <a:lvl3pPr marL="914400" algn="l" defTabSz="914400" rtl="0" eaLnBrk="1" latinLnBrk="0" hangingPunct="1">
                        <a:defRPr sz="1800" kern="1200">
                          <a:solidFill>
                            <a:schemeClr val="dk1"/>
                          </a:solidFill>
                          <a:latin typeface="Arial"/>
                          <a:ea typeface="Osaka"/>
                          <a:cs typeface="Osaka"/>
                        </a:defRPr>
                      </a:lvl3pPr>
                      <a:lvl4pPr marL="1371600" algn="l" defTabSz="914400" rtl="0" eaLnBrk="1" latinLnBrk="0" hangingPunct="1">
                        <a:defRPr sz="1800" kern="1200">
                          <a:solidFill>
                            <a:schemeClr val="dk1"/>
                          </a:solidFill>
                          <a:latin typeface="Arial"/>
                          <a:ea typeface="Osaka"/>
                          <a:cs typeface="Osaka"/>
                        </a:defRPr>
                      </a:lvl4pPr>
                      <a:lvl5pPr marL="1828800" algn="l" defTabSz="914400" rtl="0" eaLnBrk="1" latinLnBrk="0" hangingPunct="1">
                        <a:defRPr sz="1800" kern="1200">
                          <a:solidFill>
                            <a:schemeClr val="dk1"/>
                          </a:solidFill>
                          <a:latin typeface="Arial"/>
                          <a:ea typeface="Osaka"/>
                          <a:cs typeface="Osaka"/>
                        </a:defRPr>
                      </a:lvl5pPr>
                      <a:lvl6pPr marL="2286000" algn="l" defTabSz="914400" rtl="0" eaLnBrk="1" latinLnBrk="0" hangingPunct="1">
                        <a:defRPr sz="1800" kern="1200">
                          <a:solidFill>
                            <a:schemeClr val="dk1"/>
                          </a:solidFill>
                          <a:latin typeface="Arial"/>
                          <a:ea typeface="Osaka"/>
                          <a:cs typeface="Osaka"/>
                        </a:defRPr>
                      </a:lvl6pPr>
                      <a:lvl7pPr marL="2743200" algn="l" defTabSz="914400" rtl="0" eaLnBrk="1" latinLnBrk="0" hangingPunct="1">
                        <a:defRPr sz="1800" kern="1200">
                          <a:solidFill>
                            <a:schemeClr val="dk1"/>
                          </a:solidFill>
                          <a:latin typeface="Arial"/>
                          <a:ea typeface="Osaka"/>
                          <a:cs typeface="Osaka"/>
                        </a:defRPr>
                      </a:lvl7pPr>
                      <a:lvl8pPr marL="3200400" algn="l" defTabSz="914400" rtl="0" eaLnBrk="1" latinLnBrk="0" hangingPunct="1">
                        <a:defRPr sz="1800" kern="1200">
                          <a:solidFill>
                            <a:schemeClr val="dk1"/>
                          </a:solidFill>
                          <a:latin typeface="Arial"/>
                          <a:ea typeface="Osaka"/>
                          <a:cs typeface="Osaka"/>
                        </a:defRPr>
                      </a:lvl8pPr>
                      <a:lvl9pPr marL="3657600" algn="l" defTabSz="914400" rtl="0" eaLnBrk="1" latinLnBrk="0" hangingPunct="1">
                        <a:defRPr sz="1800" kern="1200">
                          <a:solidFill>
                            <a:schemeClr val="dk1"/>
                          </a:solidFill>
                          <a:latin typeface="Arial"/>
                          <a:ea typeface="Osaka"/>
                          <a:cs typeface="Osaka"/>
                        </a:defRPr>
                      </a:lvl9pPr>
                    </a:lstStyle>
                    <a:p>
                      <a:pPr marL="173038" indent="0"/>
                      <a:r>
                        <a:rPr lang="en-US" sz="1400" dirty="0" smtClean="0"/>
                        <a:t>Final draft </a:t>
                      </a:r>
                      <a:r>
                        <a:rPr lang="en-US" sz="1400" dirty="0" smtClean="0"/>
                        <a:t>reports</a:t>
                      </a:r>
                      <a:endParaRPr lang="en-US" sz="1400" dirty="0"/>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r>
              <a:tr h="457200">
                <a:tc>
                  <a:txBody>
                    <a:bodyPr/>
                    <a:lstStyle/>
                    <a:p>
                      <a:pPr algn="ctr"/>
                      <a:r>
                        <a:rPr lang="en-US" sz="1400" dirty="0" smtClean="0">
                          <a:latin typeface="Arial" panose="020B0604020202020204" pitchFamily="34" charset="0"/>
                          <a:cs typeface="Arial" panose="020B0604020202020204" pitchFamily="34" charset="0"/>
                        </a:rPr>
                        <a:t>April 2015</a:t>
                      </a:r>
                      <a:endParaRPr lang="en-US" sz="1400" dirty="0">
                        <a:latin typeface="Arial" panose="020B0604020202020204" pitchFamily="34" charset="0"/>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p>
                      <a:pPr marL="173038" indent="0"/>
                      <a:r>
                        <a:rPr lang="en-US" sz="1400" dirty="0" smtClean="0">
                          <a:latin typeface="Arial" panose="020B0604020202020204" pitchFamily="34" charset="0"/>
                          <a:cs typeface="Arial" panose="020B0604020202020204" pitchFamily="34" charset="0"/>
                        </a:rPr>
                        <a:t>Publication</a:t>
                      </a:r>
                      <a:r>
                        <a:rPr lang="en-US" sz="1400" baseline="0" dirty="0" smtClean="0">
                          <a:latin typeface="Arial" panose="020B0604020202020204" pitchFamily="34" charset="0"/>
                          <a:cs typeface="Arial" panose="020B0604020202020204" pitchFamily="34" charset="0"/>
                        </a:rPr>
                        <a:t> of Reports on relevant websites &amp; SEAD hosted Webinar</a:t>
                      </a:r>
                      <a:endParaRPr lang="en-US" sz="1400" dirty="0">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r>
              <a:tr h="685800">
                <a:tc>
                  <a:txBody>
                    <a:bodyPr/>
                    <a:lstStyle/>
                    <a:p>
                      <a:pPr algn="ctr"/>
                      <a:r>
                        <a:rPr lang="en-US" sz="1400" dirty="0" smtClean="0">
                          <a:latin typeface="Arial" panose="020B0604020202020204" pitchFamily="34" charset="0"/>
                          <a:cs typeface="Arial" panose="020B0604020202020204" pitchFamily="34" charset="0"/>
                        </a:rPr>
                        <a:t>June 2015</a:t>
                      </a:r>
                      <a:endParaRPr lang="en-US" sz="1400" dirty="0">
                        <a:latin typeface="Arial" panose="020B0604020202020204" pitchFamily="34" charset="0"/>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p>
                      <a:pPr marL="173038" indent="0"/>
                      <a:r>
                        <a:rPr lang="en-US" sz="1400" dirty="0" smtClean="0">
                          <a:latin typeface="Arial" panose="020B0604020202020204" pitchFamily="34" charset="0"/>
                          <a:cs typeface="Arial" panose="020B0604020202020204" pitchFamily="34" charset="0"/>
                        </a:rPr>
                        <a:t>Poster Display and Paper presented at European Council</a:t>
                      </a:r>
                      <a:r>
                        <a:rPr lang="en-US" sz="1400" baseline="0" dirty="0" smtClean="0">
                          <a:latin typeface="Arial" panose="020B0604020202020204" pitchFamily="34" charset="0"/>
                          <a:cs typeface="Arial" panose="020B0604020202020204" pitchFamily="34" charset="0"/>
                        </a:rPr>
                        <a:t> for an Energy Efficient Economy (ECEEE) Summer Study Conference, France</a:t>
                      </a:r>
                      <a:endParaRPr lang="en-US" sz="1400" dirty="0">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r>
              <a:tr h="685800">
                <a:tc>
                  <a:txBody>
                    <a:bodyPr/>
                    <a:lstStyle/>
                    <a:p>
                      <a:pPr algn="ctr"/>
                      <a:r>
                        <a:rPr lang="en-US" sz="1400" dirty="0" smtClean="0">
                          <a:latin typeface="Arial" panose="020B0604020202020204" pitchFamily="34" charset="0"/>
                          <a:cs typeface="Arial" panose="020B0604020202020204" pitchFamily="34" charset="0"/>
                        </a:rPr>
                        <a:t>July 2015</a:t>
                      </a:r>
                      <a:endParaRPr lang="en-US" sz="1400" dirty="0">
                        <a:latin typeface="Arial" panose="020B0604020202020204" pitchFamily="34" charset="0"/>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p>
                      <a:pPr marL="173038" indent="0"/>
                      <a:r>
                        <a:rPr lang="en-US" sz="1400" dirty="0" smtClean="0">
                          <a:latin typeface="Arial" panose="020B0604020202020204" pitchFamily="34" charset="0"/>
                          <a:cs typeface="Arial" panose="020B0604020202020204" pitchFamily="34" charset="0"/>
                        </a:rPr>
                        <a:t>Paper and Presentation</a:t>
                      </a:r>
                      <a:r>
                        <a:rPr lang="en-US" sz="1400" baseline="0" dirty="0" smtClean="0">
                          <a:latin typeface="Arial" panose="020B0604020202020204" pitchFamily="34" charset="0"/>
                          <a:cs typeface="Arial" panose="020B0604020202020204" pitchFamily="34" charset="0"/>
                        </a:rPr>
                        <a:t> presented at the Energy Efficiency for Domestic Appliances and Lighting (EEDAL) Summer Study Conference, Switzerland</a:t>
                      </a:r>
                      <a:endParaRPr lang="en-US" sz="1400" dirty="0">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r>
              <a:tr h="472440">
                <a:tc>
                  <a:txBody>
                    <a:bodyPr/>
                    <a:lstStyle/>
                    <a:p>
                      <a:pPr algn="ctr"/>
                      <a:r>
                        <a:rPr lang="en-US" sz="1400" dirty="0" smtClean="0">
                          <a:latin typeface="Arial" panose="020B0604020202020204" pitchFamily="34" charset="0"/>
                          <a:cs typeface="Arial" panose="020B0604020202020204" pitchFamily="34" charset="0"/>
                        </a:rPr>
                        <a:t>August </a:t>
                      </a:r>
                      <a:r>
                        <a:rPr lang="en-US" sz="1400" dirty="0" smtClean="0">
                          <a:latin typeface="Arial" panose="020B0604020202020204" pitchFamily="34" charset="0"/>
                          <a:cs typeface="Arial" panose="020B0604020202020204" pitchFamily="34" charset="0"/>
                        </a:rPr>
                        <a:t>2015</a:t>
                      </a:r>
                      <a:endParaRPr lang="en-US" sz="1400" dirty="0">
                        <a:latin typeface="Arial" panose="020B0604020202020204" pitchFamily="34" charset="0"/>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p>
                      <a:pPr marL="173038" indent="0"/>
                      <a:r>
                        <a:rPr lang="en-US" sz="1400" dirty="0" smtClean="0">
                          <a:latin typeface="Arial" panose="020B0604020202020204" pitchFamily="34" charset="0"/>
                          <a:cs typeface="Arial" panose="020B0604020202020204" pitchFamily="34" charset="0"/>
                        </a:rPr>
                        <a:t>End of project</a:t>
                      </a:r>
                      <a:endParaRPr lang="en-US" sz="1400" dirty="0">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bl>
          </a:graphicData>
        </a:graphic>
      </p:graphicFrame>
    </p:spTree>
    <p:extLst>
      <p:ext uri="{BB962C8B-B14F-4D97-AF65-F5344CB8AC3E}">
        <p14:creationId xmlns:p14="http://schemas.microsoft.com/office/powerpoint/2010/main" val="2980018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Project Dissemination</a:t>
            </a:r>
            <a:endParaRPr lang="en-US" dirty="0"/>
          </a:p>
        </p:txBody>
      </p:sp>
      <p:sp>
        <p:nvSpPr>
          <p:cNvPr id="3" name="Content Placeholder 2"/>
          <p:cNvSpPr>
            <a:spLocks noGrp="1"/>
          </p:cNvSpPr>
          <p:nvPr>
            <p:ph idx="1"/>
          </p:nvPr>
        </p:nvSpPr>
        <p:spPr>
          <a:xfrm>
            <a:off x="381000" y="1295400"/>
            <a:ext cx="4724400" cy="5049783"/>
          </a:xfrm>
        </p:spPr>
        <p:txBody>
          <a:bodyPr/>
          <a:lstStyle/>
          <a:p>
            <a:pPr marL="0" indent="0">
              <a:buNone/>
            </a:pPr>
            <a:r>
              <a:rPr lang="en-US" b="1" dirty="0" smtClean="0"/>
              <a:t>Motor Repairs Report</a:t>
            </a:r>
          </a:p>
          <a:p>
            <a:pPr marL="0" indent="0">
              <a:buNone/>
            </a:pPr>
            <a:endParaRPr lang="en-US" b="1" dirty="0"/>
          </a:p>
          <a:p>
            <a:pPr marL="0" indent="0">
              <a:buNone/>
            </a:pPr>
            <a:endParaRPr lang="en-US" dirty="0" smtClean="0"/>
          </a:p>
          <a:p>
            <a:r>
              <a:rPr lang="en-US" dirty="0" smtClean="0"/>
              <a:t>Available </a:t>
            </a:r>
            <a:r>
              <a:rPr lang="en-US" dirty="0" smtClean="0"/>
              <a:t>on the </a:t>
            </a:r>
            <a:r>
              <a:rPr lang="en-US" dirty="0" smtClean="0">
                <a:hlinkClick r:id="rId2"/>
              </a:rPr>
              <a:t>SEAD website  </a:t>
            </a:r>
            <a:endParaRPr lang="en-US" dirty="0" smtClean="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00" t="20689" r="66193" b="12069"/>
          <a:stretch/>
        </p:blipFill>
        <p:spPr bwMode="auto">
          <a:xfrm>
            <a:off x="5076497" y="1295400"/>
            <a:ext cx="3878317" cy="4918841"/>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9888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Project Dissemination</a:t>
            </a:r>
            <a:endParaRPr lang="en-US" dirty="0"/>
          </a:p>
        </p:txBody>
      </p:sp>
      <p:sp>
        <p:nvSpPr>
          <p:cNvPr id="3" name="Content Placeholder 2"/>
          <p:cNvSpPr>
            <a:spLocks noGrp="1"/>
          </p:cNvSpPr>
          <p:nvPr>
            <p:ph idx="1"/>
          </p:nvPr>
        </p:nvSpPr>
        <p:spPr>
          <a:xfrm>
            <a:off x="381000" y="1295400"/>
            <a:ext cx="4724400" cy="5049783"/>
          </a:xfrm>
        </p:spPr>
        <p:txBody>
          <a:bodyPr/>
          <a:lstStyle/>
          <a:p>
            <a:pPr marL="0" indent="0">
              <a:buNone/>
            </a:pPr>
            <a:r>
              <a:rPr lang="en-US" b="1" dirty="0" smtClean="0"/>
              <a:t>Heat Pump Water Heater Report and Workshop Presentations</a:t>
            </a:r>
          </a:p>
          <a:p>
            <a:endParaRPr lang="en-US" dirty="0" smtClean="0"/>
          </a:p>
          <a:p>
            <a:r>
              <a:rPr lang="en-US" dirty="0" smtClean="0"/>
              <a:t>Available on the </a:t>
            </a:r>
            <a:r>
              <a:rPr lang="en-US" dirty="0" smtClean="0">
                <a:hlinkClick r:id="rId2"/>
              </a:rPr>
              <a:t>SEAD website  </a:t>
            </a:r>
            <a:endParaRPr lang="en-US" dirty="0"/>
          </a:p>
          <a:p>
            <a:r>
              <a:rPr lang="en-US" dirty="0" smtClean="0"/>
              <a:t>Available on </a:t>
            </a:r>
            <a:r>
              <a:rPr lang="en-US" dirty="0" smtClean="0">
                <a:hlinkClick r:id="rId3"/>
              </a:rPr>
              <a:t>CLASP website</a:t>
            </a: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054221" y="1415955"/>
            <a:ext cx="3494060" cy="4897383"/>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30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305800" cy="1905000"/>
          </a:xfrm>
        </p:spPr>
        <p:txBody>
          <a:bodyPr>
            <a:normAutofit fontScale="90000"/>
          </a:bodyPr>
          <a:lstStyle/>
          <a:p>
            <a:pPr algn="ctr"/>
            <a:r>
              <a:rPr lang="en-US" dirty="0"/>
              <a:t>Thank you!</a:t>
            </a:r>
            <a:br>
              <a:rPr lang="en-US" dirty="0"/>
            </a:br>
            <a:r>
              <a:rPr lang="en-US" dirty="0" smtClean="0"/>
              <a:t/>
            </a:r>
            <a:br>
              <a:rPr lang="en-US" dirty="0" smtClean="0"/>
            </a:br>
            <a:r>
              <a:rPr lang="en-US" dirty="0"/>
              <a:t/>
            </a:r>
            <a:br>
              <a:rPr lang="en-US" dirty="0"/>
            </a:br>
            <a:r>
              <a:rPr lang="en-US" sz="2400" b="0" dirty="0"/>
              <a:t>Please contact </a:t>
            </a:r>
            <a:r>
              <a:rPr lang="en-US" sz="2400" b="0" dirty="0" smtClean="0"/>
              <a:t>Nicole Kearney at </a:t>
            </a:r>
            <a:r>
              <a:rPr lang="en-US" sz="2400" b="0" dirty="0" smtClean="0">
                <a:hlinkClick r:id="rId2"/>
              </a:rPr>
              <a:t>nkearney@clasponline.org</a:t>
            </a:r>
            <a:r>
              <a:rPr lang="en-US" sz="2400" b="0" dirty="0" smtClean="0"/>
              <a:t>  </a:t>
            </a:r>
            <a:r>
              <a:rPr lang="en-US" sz="2400" b="0" dirty="0"/>
              <a:t>with any questions or </a:t>
            </a:r>
            <a:r>
              <a:rPr lang="en-US" sz="2400" b="0" dirty="0" smtClean="0"/>
              <a:t>comments</a:t>
            </a:r>
            <a:br>
              <a:rPr lang="en-US" sz="2400" b="0" dirty="0" smtClean="0"/>
            </a:br>
            <a:r>
              <a:rPr lang="en-US" sz="2400" b="0" dirty="0" smtClean="0"/>
              <a:t/>
            </a:r>
            <a:br>
              <a:rPr lang="en-US" sz="2400" b="0" dirty="0" smtClean="0"/>
            </a:br>
            <a:r>
              <a:rPr lang="en-US" sz="2400" b="0" dirty="0"/>
              <a:t/>
            </a:r>
            <a:br>
              <a:rPr lang="en-US" sz="2400" b="0" dirty="0"/>
            </a:br>
            <a:r>
              <a:rPr lang="en-US" sz="2400" b="0" dirty="0"/>
              <a:t/>
            </a:r>
            <a:br>
              <a:rPr lang="en-US" sz="2400" b="0" dirty="0"/>
            </a:br>
            <a:r>
              <a:rPr lang="en-US" sz="2400" b="0" dirty="0" smtClean="0"/>
              <a:t>For more information, please visit: </a:t>
            </a:r>
            <a:br>
              <a:rPr lang="en-US" sz="2400" b="0" dirty="0" smtClean="0"/>
            </a:br>
            <a:r>
              <a:rPr lang="en-US" sz="2400" b="0" dirty="0" smtClean="0"/>
              <a:t/>
            </a:r>
            <a:br>
              <a:rPr lang="en-US" sz="2400" b="0" dirty="0" smtClean="0"/>
            </a:br>
            <a:r>
              <a:rPr lang="en-US" sz="2400" b="0" dirty="0" smtClean="0"/>
              <a:t>CLASP - </a:t>
            </a:r>
            <a:r>
              <a:rPr lang="en-US" sz="2400" b="0" dirty="0" smtClean="0">
                <a:hlinkClick r:id="rId3"/>
              </a:rPr>
              <a:t>www.clasponline.org</a:t>
            </a:r>
            <a:r>
              <a:rPr lang="en-US" sz="2400" b="0" dirty="0" smtClean="0"/>
              <a:t> </a:t>
            </a:r>
            <a:br>
              <a:rPr lang="en-US" sz="2400" b="0" dirty="0" smtClean="0"/>
            </a:br>
            <a:r>
              <a:rPr lang="en-US" sz="2400" b="0" dirty="0" smtClean="0"/>
              <a:t>SEAD – </a:t>
            </a:r>
            <a:r>
              <a:rPr lang="en-US" sz="2400" b="0" dirty="0" smtClean="0">
                <a:hlinkClick r:id="rId4"/>
              </a:rPr>
              <a:t>www.superefficient.org</a:t>
            </a:r>
            <a:r>
              <a:rPr lang="en-US" sz="2400" b="0" dirty="0" smtClean="0"/>
              <a:t> </a:t>
            </a:r>
            <a:br>
              <a:rPr lang="en-US" sz="2400" b="0" dirty="0" smtClean="0"/>
            </a:br>
            <a:r>
              <a:rPr lang="en-US" sz="2400" b="0" dirty="0" smtClean="0"/>
              <a:t>APEC-ESIS – </a:t>
            </a:r>
            <a:r>
              <a:rPr lang="en-US" sz="2400" b="0" dirty="0" smtClean="0">
                <a:hlinkClick r:id="rId5"/>
              </a:rPr>
              <a:t>www.apec-esis.org</a:t>
            </a:r>
            <a:r>
              <a:rPr lang="en-US" sz="2400" b="0" dirty="0" smtClean="0"/>
              <a:t> </a:t>
            </a:r>
            <a:br>
              <a:rPr lang="en-US" sz="2400" b="0" dirty="0" smtClean="0"/>
            </a:br>
            <a:endParaRPr lang="en-US" sz="2400" dirty="0"/>
          </a:p>
        </p:txBody>
      </p:sp>
    </p:spTree>
    <p:extLst>
      <p:ext uri="{BB962C8B-B14F-4D97-AF65-F5344CB8AC3E}">
        <p14:creationId xmlns:p14="http://schemas.microsoft.com/office/powerpoint/2010/main" val="2498182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4"/>
          <p:cNvSpPr>
            <a:spLocks noGrp="1"/>
          </p:cNvSpPr>
          <p:nvPr>
            <p:ph type="title"/>
          </p:nvPr>
        </p:nvSpPr>
        <p:spPr bwMode="auto">
          <a:xfrm>
            <a:off x="1524000" y="152400"/>
            <a:ext cx="7369175" cy="860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200" dirty="0" smtClean="0"/>
              <a:t>CLASP: Who We Are</a:t>
            </a:r>
          </a:p>
        </p:txBody>
      </p:sp>
      <p:sp>
        <p:nvSpPr>
          <p:cNvPr id="14340" name="TextBox 16"/>
          <p:cNvSpPr txBox="1">
            <a:spLocks noChangeArrowheads="1"/>
          </p:cNvSpPr>
          <p:nvPr/>
        </p:nvSpPr>
        <p:spPr bwMode="auto">
          <a:xfrm>
            <a:off x="533400" y="914400"/>
            <a:ext cx="838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200" dirty="0">
                <a:solidFill>
                  <a:prstClr val="black">
                    <a:lumMod val="75000"/>
                    <a:lumOff val="25000"/>
                  </a:prstClr>
                </a:solidFill>
                <a:latin typeface="Calibri" panose="020F0502020204030204" pitchFamily="34" charset="0"/>
              </a:rPr>
              <a:t>CLASP is a non-profit organization that provides technical assistance to local policymakers and facilitates knowledge exchange among S&amp;L practitioners around the world.   </a:t>
            </a:r>
          </a:p>
        </p:txBody>
      </p:sp>
      <p:grpSp>
        <p:nvGrpSpPr>
          <p:cNvPr id="14341" name="Group 9"/>
          <p:cNvGrpSpPr>
            <a:grpSpLocks/>
          </p:cNvGrpSpPr>
          <p:nvPr/>
        </p:nvGrpSpPr>
        <p:grpSpPr bwMode="auto">
          <a:xfrm>
            <a:off x="5156200" y="5981700"/>
            <a:ext cx="2925763" cy="661988"/>
            <a:chOff x="2275" y="8029771"/>
            <a:chExt cx="3301618" cy="746503"/>
          </a:xfrm>
        </p:grpSpPr>
        <p:sp>
          <p:nvSpPr>
            <p:cNvPr id="11" name="Rounded Rectangle 10"/>
            <p:cNvSpPr/>
            <p:nvPr/>
          </p:nvSpPr>
          <p:spPr bwMode="auto">
            <a:xfrm>
              <a:off x="2275" y="8072735"/>
              <a:ext cx="229304" cy="227353"/>
            </a:xfrm>
            <a:prstGeom prst="roundRect">
              <a:avLst/>
            </a:prstGeom>
            <a:solidFill>
              <a:srgbClr val="1F497D"/>
            </a:solidFill>
            <a:ln w="9525" cap="flat" cmpd="sng" algn="ctr">
              <a:solidFill>
                <a:srgbClr val="323232"/>
              </a:solidFill>
              <a:prstDash val="solid"/>
              <a:round/>
              <a:headEnd type="none" w="med" len="med"/>
              <a:tailEnd type="none" w="med" len="med"/>
            </a:ln>
            <a:effectLst/>
          </p:spPr>
          <p:txBody>
            <a:bodyPr/>
            <a:lstStyle/>
            <a:p>
              <a:pPr eaLnBrk="0" hangingPunct="0">
                <a:defRPr/>
              </a:pPr>
              <a:endParaRPr lang="en-US" sz="2400" kern="0">
                <a:solidFill>
                  <a:sysClr val="windowText" lastClr="000000"/>
                </a:solidFill>
                <a:latin typeface="Arial" pitchFamily="-109" charset="-52"/>
                <a:ea typeface="ヒラギノ角ゴ Pro W3" pitchFamily="-109" charset="-128"/>
                <a:cs typeface="ヒラギノ角ゴ Pro W3" pitchFamily="-109" charset="-128"/>
              </a:endParaRPr>
            </a:p>
          </p:txBody>
        </p:sp>
        <p:sp>
          <p:nvSpPr>
            <p:cNvPr id="12" name="Rounded Rectangle 11"/>
            <p:cNvSpPr/>
            <p:nvPr/>
          </p:nvSpPr>
          <p:spPr bwMode="auto">
            <a:xfrm>
              <a:off x="2275" y="8479105"/>
              <a:ext cx="229304" cy="229142"/>
            </a:xfrm>
            <a:prstGeom prst="roundRect">
              <a:avLst/>
            </a:prstGeom>
            <a:solidFill>
              <a:srgbClr val="A3C45C"/>
            </a:solidFill>
            <a:ln w="3175" cap="flat" cmpd="sng" algn="ctr">
              <a:solidFill>
                <a:srgbClr val="323232"/>
              </a:solidFill>
              <a:prstDash val="solid"/>
              <a:round/>
              <a:headEnd type="none" w="med" len="med"/>
              <a:tailEnd type="none" w="med" len="med"/>
            </a:ln>
            <a:effectLst/>
          </p:spPr>
          <p:txBody>
            <a:bodyPr/>
            <a:lstStyle/>
            <a:p>
              <a:pPr eaLnBrk="0" hangingPunct="0">
                <a:defRPr/>
              </a:pPr>
              <a:endParaRPr lang="en-US" sz="2400" kern="0">
                <a:solidFill>
                  <a:sysClr val="windowText" lastClr="000000"/>
                </a:solidFill>
                <a:latin typeface="Arial" pitchFamily="-109" charset="-52"/>
                <a:ea typeface="ヒラギノ角ゴ Pro W3" pitchFamily="-109" charset="-128"/>
                <a:cs typeface="ヒラギノ角ゴ Pro W3" pitchFamily="-109" charset="-128"/>
              </a:endParaRPr>
            </a:p>
          </p:txBody>
        </p:sp>
        <p:sp>
          <p:nvSpPr>
            <p:cNvPr id="14344" name="TextBox 12"/>
            <p:cNvSpPr txBox="1">
              <a:spLocks noChangeArrowheads="1"/>
            </p:cNvSpPr>
            <p:nvPr/>
          </p:nvSpPr>
          <p:spPr bwMode="auto">
            <a:xfrm>
              <a:off x="251661" y="8029771"/>
              <a:ext cx="3052232" cy="74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pPr>
              <a:r>
                <a:rPr lang="en-US" altLang="en-US" sz="1600">
                  <a:solidFill>
                    <a:prstClr val="black"/>
                  </a:solidFill>
                  <a:latin typeface="Calibri" panose="020F0502020204030204" pitchFamily="34" charset="0"/>
                </a:rPr>
                <a:t>CLASP country program</a:t>
              </a:r>
            </a:p>
            <a:p>
              <a:pPr>
                <a:spcAft>
                  <a:spcPts val="600"/>
                </a:spcAft>
              </a:pPr>
              <a:r>
                <a:rPr lang="en-US" altLang="en-US" sz="1600">
                  <a:solidFill>
                    <a:prstClr val="black"/>
                  </a:solidFill>
                  <a:latin typeface="Calibri" panose="020F0502020204030204" pitchFamily="34" charset="0"/>
                </a:rPr>
                <a:t>Past or present project work</a:t>
              </a:r>
            </a:p>
          </p:txBody>
        </p:sp>
      </p:grpSp>
    </p:spTree>
    <p:extLst>
      <p:ext uri="{BB962C8B-B14F-4D97-AF65-F5344CB8AC3E}">
        <p14:creationId xmlns:p14="http://schemas.microsoft.com/office/powerpoint/2010/main" val="1298992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0125" y="152400"/>
            <a:ext cx="6566079" cy="1200329"/>
          </a:xfrm>
          <a:prstGeom prst="rect">
            <a:avLst/>
          </a:prstGeom>
          <a:noFill/>
        </p:spPr>
        <p:txBody>
          <a:bodyPr wrap="square" rtlCol="0">
            <a:spAutoFit/>
          </a:bodyPr>
          <a:lstStyle/>
          <a:p>
            <a:pPr algn="r" fontAlgn="base">
              <a:spcBef>
                <a:spcPct val="0"/>
              </a:spcBef>
              <a:spcAft>
                <a:spcPct val="0"/>
              </a:spcAft>
            </a:pPr>
            <a:r>
              <a:rPr lang="en-US" sz="2400" b="1" dirty="0" smtClean="0">
                <a:solidFill>
                  <a:srgbClr val="000000">
                    <a:lumMod val="65000"/>
                    <a:lumOff val="35000"/>
                  </a:srgbClr>
                </a:solidFill>
                <a:cs typeface="Arial" pitchFamily="34" charset="0"/>
              </a:rPr>
              <a:t>CLASP improves </a:t>
            </a:r>
            <a:r>
              <a:rPr lang="en-US" sz="2400" b="1" dirty="0">
                <a:solidFill>
                  <a:srgbClr val="000000">
                    <a:lumMod val="65000"/>
                    <a:lumOff val="35000"/>
                  </a:srgbClr>
                </a:solidFill>
                <a:cs typeface="Arial" pitchFamily="34" charset="0"/>
              </a:rPr>
              <a:t>the environmental and energy performance of </a:t>
            </a:r>
            <a:r>
              <a:rPr lang="en-US" sz="2400" b="1" dirty="0" smtClean="0">
                <a:solidFill>
                  <a:srgbClr val="000000">
                    <a:lumMod val="65000"/>
                    <a:lumOff val="35000"/>
                  </a:srgbClr>
                </a:solidFill>
                <a:cs typeface="Arial" pitchFamily="34" charset="0"/>
              </a:rPr>
              <a:t>appliances &amp; equipment</a:t>
            </a:r>
            <a:endParaRPr lang="en-US" dirty="0">
              <a:solidFill>
                <a:srgbClr val="000000"/>
              </a:solidFill>
              <a:latin typeface="Arial" pitchFamily="34" charset="0"/>
              <a:cs typeface="Arial" pitchFamily="34" charset="0"/>
            </a:endParaRPr>
          </a:p>
        </p:txBody>
      </p:sp>
      <p:grpSp>
        <p:nvGrpSpPr>
          <p:cNvPr id="3" name="Group 2"/>
          <p:cNvGrpSpPr/>
          <p:nvPr/>
        </p:nvGrpSpPr>
        <p:grpSpPr>
          <a:xfrm>
            <a:off x="152400" y="1260396"/>
            <a:ext cx="8896901" cy="5249007"/>
            <a:chOff x="152400" y="1260396"/>
            <a:chExt cx="8896901" cy="5249007"/>
          </a:xfrm>
        </p:grpSpPr>
        <p:pic>
          <p:nvPicPr>
            <p:cNvPr id="15" name="Picture 1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16" t="32113" r="2916" b="10224"/>
            <a:stretch/>
          </p:blipFill>
          <p:spPr>
            <a:xfrm>
              <a:off x="1447800" y="1981200"/>
              <a:ext cx="6068067" cy="4528203"/>
            </a:xfrm>
            <a:prstGeom prst="rect">
              <a:avLst/>
            </a:prstGeom>
          </p:spPr>
        </p:pic>
        <p:sp>
          <p:nvSpPr>
            <p:cNvPr id="1033" name="Rounded Rectangle 1032"/>
            <p:cNvSpPr/>
            <p:nvPr/>
          </p:nvSpPr>
          <p:spPr>
            <a:xfrm>
              <a:off x="693849" y="2332166"/>
              <a:ext cx="1828800" cy="951131"/>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srgbClr val="0070C0"/>
                  </a:solidFill>
                </a:rPr>
                <a:t>Monitoring &amp; evaluation</a:t>
              </a:r>
            </a:p>
          </p:txBody>
        </p:sp>
        <p:sp>
          <p:nvSpPr>
            <p:cNvPr id="42" name="Rounded Rectangle 41"/>
            <p:cNvSpPr/>
            <p:nvPr/>
          </p:nvSpPr>
          <p:spPr>
            <a:xfrm>
              <a:off x="2320125" y="1260396"/>
              <a:ext cx="1828800" cy="951131"/>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srgbClr val="0070C0"/>
                  </a:solidFill>
                </a:rPr>
                <a:t>Policy design &amp; implementation</a:t>
              </a:r>
            </a:p>
          </p:txBody>
        </p:sp>
        <p:sp>
          <p:nvSpPr>
            <p:cNvPr id="43" name="Rounded Rectangle 42"/>
            <p:cNvSpPr/>
            <p:nvPr/>
          </p:nvSpPr>
          <p:spPr>
            <a:xfrm>
              <a:off x="4966386" y="1263150"/>
              <a:ext cx="1981200" cy="951131"/>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srgbClr val="0070C0"/>
                  </a:solidFill>
                </a:rPr>
                <a:t>Promoting highly efficient products</a:t>
              </a:r>
            </a:p>
          </p:txBody>
        </p:sp>
        <p:sp>
          <p:nvSpPr>
            <p:cNvPr id="44" name="Rounded Rectangle 43"/>
            <p:cNvSpPr/>
            <p:nvPr/>
          </p:nvSpPr>
          <p:spPr>
            <a:xfrm>
              <a:off x="368121" y="3631600"/>
              <a:ext cx="1828800" cy="951131"/>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srgbClr val="0070C0"/>
                  </a:solidFill>
                </a:rPr>
                <a:t>Training &amp; capacity building</a:t>
              </a:r>
              <a:endParaRPr lang="en-US" dirty="0">
                <a:solidFill>
                  <a:srgbClr val="0070C0"/>
                </a:solidFill>
              </a:endParaRPr>
            </a:p>
          </p:txBody>
        </p:sp>
        <p:sp>
          <p:nvSpPr>
            <p:cNvPr id="45" name="Rounded Rectangle 44"/>
            <p:cNvSpPr/>
            <p:nvPr/>
          </p:nvSpPr>
          <p:spPr>
            <a:xfrm>
              <a:off x="6698326" y="2350095"/>
              <a:ext cx="1955979" cy="951131"/>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srgbClr val="0070C0"/>
                  </a:solidFill>
                </a:rPr>
                <a:t>Resources &amp; tools for practitioners</a:t>
              </a:r>
            </a:p>
          </p:txBody>
        </p:sp>
        <p:sp>
          <p:nvSpPr>
            <p:cNvPr id="46" name="Rounded Rectangle 45"/>
            <p:cNvSpPr/>
            <p:nvPr/>
          </p:nvSpPr>
          <p:spPr>
            <a:xfrm>
              <a:off x="7220501" y="4847440"/>
              <a:ext cx="1828800" cy="102172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dirty="0">
                  <a:solidFill>
                    <a:srgbClr val="0070C0"/>
                  </a:solidFill>
                </a:rPr>
                <a:t>Raising consumer awareness &amp; </a:t>
              </a:r>
              <a:r>
                <a:rPr lang="en-US" sz="1600" dirty="0" smtClean="0">
                  <a:solidFill>
                    <a:srgbClr val="0070C0"/>
                  </a:solidFill>
                </a:rPr>
                <a:t>comprehension</a:t>
              </a:r>
              <a:endParaRPr lang="en-US" sz="1600" dirty="0">
                <a:solidFill>
                  <a:srgbClr val="0070C0"/>
                </a:solidFill>
              </a:endParaRPr>
            </a:p>
          </p:txBody>
        </p:sp>
        <p:sp>
          <p:nvSpPr>
            <p:cNvPr id="20" name="Rounded Rectangle 19"/>
            <p:cNvSpPr/>
            <p:nvPr/>
          </p:nvSpPr>
          <p:spPr>
            <a:xfrm>
              <a:off x="152400" y="4883243"/>
              <a:ext cx="1828800" cy="1262918"/>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dirty="0" smtClean="0">
                  <a:solidFill>
                    <a:srgbClr val="0070C0"/>
                  </a:solidFill>
                </a:rPr>
                <a:t>Phasing down </a:t>
              </a:r>
              <a:r>
                <a:rPr lang="en-US" sz="1600" dirty="0">
                  <a:solidFill>
                    <a:srgbClr val="0070C0"/>
                  </a:solidFill>
                </a:rPr>
                <a:t>HFCs and high </a:t>
              </a:r>
              <a:br>
                <a:rPr lang="en-US" sz="1600" dirty="0">
                  <a:solidFill>
                    <a:srgbClr val="0070C0"/>
                  </a:solidFill>
                </a:rPr>
              </a:br>
              <a:r>
                <a:rPr lang="en-US" sz="1600" dirty="0">
                  <a:solidFill>
                    <a:srgbClr val="0070C0"/>
                  </a:solidFill>
                </a:rPr>
                <a:t>GWP refrigerants</a:t>
              </a:r>
            </a:p>
          </p:txBody>
        </p:sp>
        <p:sp>
          <p:nvSpPr>
            <p:cNvPr id="23" name="Rounded Rectangle 22"/>
            <p:cNvSpPr/>
            <p:nvPr/>
          </p:nvSpPr>
          <p:spPr>
            <a:xfrm>
              <a:off x="7045689" y="3619495"/>
              <a:ext cx="1955979" cy="951131"/>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srgbClr val="0070C0"/>
                  </a:solidFill>
                </a:rPr>
                <a:t>Off-grid &amp; energy access</a:t>
              </a:r>
            </a:p>
          </p:txBody>
        </p:sp>
      </p:grpSp>
    </p:spTree>
    <p:extLst>
      <p:ext uri="{BB962C8B-B14F-4D97-AF65-F5344CB8AC3E}">
        <p14:creationId xmlns:p14="http://schemas.microsoft.com/office/powerpoint/2010/main" val="826327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 Resources &amp; Tools for Policy Makers</a:t>
            </a:r>
            <a:br>
              <a:rPr lang="en-US" dirty="0" smtClean="0"/>
            </a:br>
            <a:r>
              <a:rPr lang="en-US" dirty="0" smtClean="0">
                <a:hlinkClick r:id="rId3"/>
              </a:rPr>
              <a:t>www.clasponline.org</a:t>
            </a:r>
            <a:r>
              <a:rPr lang="en-US" dirty="0" smtClean="0"/>
              <a:t> </a:t>
            </a:r>
            <a:endParaRPr lang="en-US" dirty="0"/>
          </a:p>
        </p:txBody>
      </p:sp>
      <p:grpSp>
        <p:nvGrpSpPr>
          <p:cNvPr id="3" name="Group 2"/>
          <p:cNvGrpSpPr/>
          <p:nvPr/>
        </p:nvGrpSpPr>
        <p:grpSpPr>
          <a:xfrm>
            <a:off x="677263" y="1292728"/>
            <a:ext cx="7824480" cy="3912836"/>
            <a:chOff x="521595" y="1118557"/>
            <a:chExt cx="8253620" cy="4561204"/>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95" y="1118558"/>
              <a:ext cx="2469445"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5350" y="1118558"/>
              <a:ext cx="2412694"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http://clasponline.org/en/Resources/Resources/~/media/Images/Publication%20Covers%20and%20Images/guidebookcover_2ndEdition.gif?w=163&amp;h=209&amp;a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5193" y="1118557"/>
              <a:ext cx="2496005"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685800" y="4495800"/>
              <a:ext cx="2209800" cy="1183961"/>
            </a:xfrm>
            <a:prstGeom prst="rect">
              <a:avLst/>
            </a:prstGeom>
            <a:noFill/>
          </p:spPr>
          <p:txBody>
            <a:bodyPr wrap="square" rtlCol="0">
              <a:spAutoFit/>
            </a:bodyPr>
            <a:lstStyle/>
            <a:p>
              <a:pPr algn="ctr" fontAlgn="base">
                <a:spcBef>
                  <a:spcPct val="0"/>
                </a:spcBef>
                <a:spcAft>
                  <a:spcPct val="0"/>
                </a:spcAft>
              </a:pPr>
              <a:r>
                <a:rPr lang="en-US" sz="2000" dirty="0" smtClean="0">
                  <a:solidFill>
                    <a:srgbClr val="000000"/>
                  </a:solidFill>
                  <a:latin typeface="Arial" pitchFamily="34" charset="0"/>
                  <a:cs typeface="Arial" pitchFamily="34" charset="0"/>
                </a:rPr>
                <a:t>Energy Efficiency Policy Toolkit</a:t>
              </a:r>
              <a:endParaRPr lang="en-US" sz="2000" dirty="0">
                <a:solidFill>
                  <a:srgbClr val="000000"/>
                </a:solidFill>
                <a:latin typeface="Arial" pitchFamily="34" charset="0"/>
                <a:cs typeface="Arial" pitchFamily="34" charset="0"/>
              </a:endParaRPr>
            </a:p>
          </p:txBody>
        </p:sp>
        <p:sp>
          <p:nvSpPr>
            <p:cNvPr id="10" name="TextBox 9"/>
            <p:cNvSpPr txBox="1"/>
            <p:nvPr/>
          </p:nvSpPr>
          <p:spPr>
            <a:xfrm>
              <a:off x="3429000" y="4482405"/>
              <a:ext cx="2354287" cy="1183961"/>
            </a:xfrm>
            <a:prstGeom prst="rect">
              <a:avLst/>
            </a:prstGeom>
            <a:noFill/>
          </p:spPr>
          <p:txBody>
            <a:bodyPr wrap="square" rtlCol="0">
              <a:spAutoFit/>
            </a:bodyPr>
            <a:lstStyle/>
            <a:p>
              <a:pPr algn="ctr" fontAlgn="base">
                <a:spcBef>
                  <a:spcPct val="0"/>
                </a:spcBef>
                <a:spcAft>
                  <a:spcPct val="0"/>
                </a:spcAft>
              </a:pPr>
              <a:r>
                <a:rPr lang="en-US" sz="2000" dirty="0" smtClean="0">
                  <a:solidFill>
                    <a:srgbClr val="000000"/>
                  </a:solidFill>
                  <a:latin typeface="Arial" pitchFamily="34" charset="0"/>
                  <a:cs typeface="Arial" pitchFamily="34" charset="0"/>
                </a:rPr>
                <a:t>Standards &amp; Labelling</a:t>
              </a:r>
            </a:p>
            <a:p>
              <a:pPr algn="ctr" fontAlgn="base">
                <a:spcBef>
                  <a:spcPct val="0"/>
                </a:spcBef>
                <a:spcAft>
                  <a:spcPct val="0"/>
                </a:spcAft>
              </a:pPr>
              <a:r>
                <a:rPr lang="en-US" sz="2000" dirty="0" smtClean="0">
                  <a:solidFill>
                    <a:srgbClr val="000000"/>
                  </a:solidFill>
                  <a:latin typeface="Arial" pitchFamily="34" charset="0"/>
                  <a:cs typeface="Arial" pitchFamily="34" charset="0"/>
                </a:rPr>
                <a:t>Guidebook</a:t>
              </a:r>
              <a:endParaRPr lang="en-US" sz="2000" dirty="0">
                <a:solidFill>
                  <a:srgbClr val="000000"/>
                </a:solidFill>
                <a:latin typeface="Arial" pitchFamily="34" charset="0"/>
                <a:cs typeface="Arial" pitchFamily="34" charset="0"/>
              </a:endParaRPr>
            </a:p>
          </p:txBody>
        </p:sp>
        <p:sp>
          <p:nvSpPr>
            <p:cNvPr id="13" name="TextBox 12"/>
            <p:cNvSpPr txBox="1"/>
            <p:nvPr/>
          </p:nvSpPr>
          <p:spPr>
            <a:xfrm>
              <a:off x="6099734" y="4495800"/>
              <a:ext cx="2675481" cy="1076330"/>
            </a:xfrm>
            <a:prstGeom prst="rect">
              <a:avLst/>
            </a:prstGeom>
            <a:noFill/>
          </p:spPr>
          <p:txBody>
            <a:bodyPr wrap="square" rtlCol="0">
              <a:spAutoFit/>
            </a:bodyPr>
            <a:lstStyle/>
            <a:p>
              <a:pPr algn="ctr" fontAlgn="base">
                <a:spcBef>
                  <a:spcPct val="0"/>
                </a:spcBef>
                <a:spcAft>
                  <a:spcPct val="0"/>
                </a:spcAft>
              </a:pPr>
              <a:r>
                <a:rPr lang="en-US" dirty="0" smtClean="0">
                  <a:solidFill>
                    <a:srgbClr val="000000"/>
                  </a:solidFill>
                  <a:latin typeface="Arial" pitchFamily="34" charset="0"/>
                  <a:cs typeface="Arial" pitchFamily="34" charset="0"/>
                </a:rPr>
                <a:t>Monitoring Verification &amp; Enforcement</a:t>
              </a:r>
            </a:p>
            <a:p>
              <a:pPr algn="ctr" fontAlgn="base">
                <a:spcBef>
                  <a:spcPct val="0"/>
                </a:spcBef>
                <a:spcAft>
                  <a:spcPct val="0"/>
                </a:spcAft>
              </a:pPr>
              <a:r>
                <a:rPr lang="en-US" dirty="0" smtClean="0">
                  <a:solidFill>
                    <a:srgbClr val="000000"/>
                  </a:solidFill>
                  <a:latin typeface="Arial" pitchFamily="34" charset="0"/>
                  <a:cs typeface="Arial" pitchFamily="34" charset="0"/>
                </a:rPr>
                <a:t>Guidebook</a:t>
              </a:r>
              <a:endParaRPr lang="en-US" sz="2400" dirty="0">
                <a:solidFill>
                  <a:srgbClr val="000000"/>
                </a:solidFill>
                <a:latin typeface="Arial" pitchFamily="34" charset="0"/>
                <a:cs typeface="Arial" pitchFamily="34" charset="0"/>
              </a:endParaRPr>
            </a:p>
          </p:txBody>
        </p:sp>
      </p:grpSp>
      <p:sp>
        <p:nvSpPr>
          <p:cNvPr id="7" name="Round Diagonal Corner Rectangle 6"/>
          <p:cNvSpPr/>
          <p:nvPr/>
        </p:nvSpPr>
        <p:spPr bwMode="auto">
          <a:xfrm>
            <a:off x="3287486" y="5541934"/>
            <a:ext cx="2623759" cy="521409"/>
          </a:xfrm>
          <a:prstGeom prst="round2Diag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spcBef>
                <a:spcPct val="0"/>
              </a:spcBef>
              <a:spcAft>
                <a:spcPct val="0"/>
              </a:spcAft>
            </a:pPr>
            <a:r>
              <a:rPr lang="en-GB" b="1" dirty="0" smtClean="0">
                <a:solidFill>
                  <a:srgbClr val="000000"/>
                </a:solidFill>
              </a:rPr>
              <a:t>CLASP Global S&amp;L Database</a:t>
            </a:r>
          </a:p>
        </p:txBody>
      </p:sp>
      <p:sp>
        <p:nvSpPr>
          <p:cNvPr id="12" name="Round Diagonal Corner Rectangle 11"/>
          <p:cNvSpPr/>
          <p:nvPr/>
        </p:nvSpPr>
        <p:spPr bwMode="auto">
          <a:xfrm>
            <a:off x="6112896" y="5519558"/>
            <a:ext cx="2305162" cy="532900"/>
          </a:xfrm>
          <a:prstGeom prst="round2Diag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spcBef>
                <a:spcPct val="0"/>
              </a:spcBef>
              <a:spcAft>
                <a:spcPct val="0"/>
              </a:spcAft>
            </a:pPr>
            <a:r>
              <a:rPr lang="en-GB" b="1" dirty="0" smtClean="0">
                <a:solidFill>
                  <a:srgbClr val="000000"/>
                </a:solidFill>
              </a:rPr>
              <a:t>APEC-ESIS Secretariat</a:t>
            </a:r>
          </a:p>
        </p:txBody>
      </p:sp>
      <p:sp>
        <p:nvSpPr>
          <p:cNvPr id="14" name="Round Diagonal Corner Rectangle 13"/>
          <p:cNvSpPr/>
          <p:nvPr/>
        </p:nvSpPr>
        <p:spPr bwMode="auto">
          <a:xfrm>
            <a:off x="661243" y="5552820"/>
            <a:ext cx="2373087" cy="521409"/>
          </a:xfrm>
          <a:prstGeom prst="round2Diag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spcBef>
                <a:spcPct val="0"/>
              </a:spcBef>
              <a:spcAft>
                <a:spcPct val="0"/>
              </a:spcAft>
            </a:pPr>
            <a:r>
              <a:rPr lang="en-GB" b="1" dirty="0" smtClean="0">
                <a:solidFill>
                  <a:srgbClr val="000000"/>
                </a:solidFill>
              </a:rPr>
              <a:t>MVE Economy Profiles</a:t>
            </a:r>
          </a:p>
        </p:txBody>
      </p:sp>
    </p:spTree>
    <p:extLst>
      <p:ext uri="{BB962C8B-B14F-4D97-AF65-F5344CB8AC3E}">
        <p14:creationId xmlns:p14="http://schemas.microsoft.com/office/powerpoint/2010/main" val="3561564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94067" y="1374838"/>
            <a:ext cx="8229600" cy="4949762"/>
          </a:xfrm>
        </p:spPr>
        <p:txBody>
          <a:bodyPr/>
          <a:lstStyle/>
          <a:p>
            <a:pPr marL="0" indent="0">
              <a:buNone/>
            </a:pPr>
            <a:endParaRPr lang="en-GB" sz="100" dirty="0" smtClean="0"/>
          </a:p>
          <a:p>
            <a:pPr marL="0" indent="0">
              <a:buNone/>
            </a:pPr>
            <a:r>
              <a:rPr lang="en-GB" dirty="0" smtClean="0"/>
              <a:t>Governments </a:t>
            </a:r>
            <a:r>
              <a:rPr lang="en-GB" dirty="0" smtClean="0"/>
              <a:t>working together to save energy</a:t>
            </a:r>
          </a:p>
          <a:p>
            <a:endParaRPr lang="en-GB" dirty="0" smtClean="0"/>
          </a:p>
          <a:p>
            <a:endParaRPr lang="en-GB" dirty="0" smtClean="0"/>
          </a:p>
          <a:p>
            <a:endParaRPr lang="en-GB" dirty="0"/>
          </a:p>
          <a:p>
            <a:endParaRPr lang="en-GB" sz="2400" dirty="0" smtClean="0"/>
          </a:p>
          <a:p>
            <a:endParaRPr lang="en-GB" sz="2400" dirty="0"/>
          </a:p>
          <a:p>
            <a:pPr>
              <a:spcBef>
                <a:spcPts val="0"/>
              </a:spcBef>
            </a:pPr>
            <a:r>
              <a:rPr lang="en-GB" sz="2400" dirty="0" smtClean="0"/>
              <a:t>Accelerating </a:t>
            </a:r>
            <a:r>
              <a:rPr lang="en-GB" sz="2400" dirty="0" smtClean="0"/>
              <a:t>pace of market transformation to more energy efficient products</a:t>
            </a:r>
          </a:p>
          <a:p>
            <a:r>
              <a:rPr lang="en-GB" sz="2400" dirty="0" smtClean="0"/>
              <a:t>Through technical analysis and assistance, sharing of information and best practice, </a:t>
            </a:r>
            <a:r>
              <a:rPr lang="en-GB" sz="2400" dirty="0" smtClean="0"/>
              <a:t>and joint activities</a:t>
            </a:r>
            <a:endParaRPr lang="en-GB" dirty="0"/>
          </a:p>
        </p:txBody>
      </p:sp>
      <p:sp>
        <p:nvSpPr>
          <p:cNvPr id="3" name="Title 2"/>
          <p:cNvSpPr>
            <a:spLocks noGrp="1"/>
          </p:cNvSpPr>
          <p:nvPr>
            <p:ph type="title"/>
          </p:nvPr>
        </p:nvSpPr>
        <p:spPr>
          <a:xfrm>
            <a:off x="423996" y="805983"/>
            <a:ext cx="8229600" cy="1143000"/>
          </a:xfrm>
        </p:spPr>
        <p:txBody>
          <a:bodyPr/>
          <a:lstStyle/>
          <a:p>
            <a:r>
              <a:rPr lang="en-GB" dirty="0" smtClean="0"/>
              <a:t>The SEAD </a:t>
            </a:r>
            <a:r>
              <a:rPr lang="en-GB" dirty="0" smtClean="0"/>
              <a:t>Initiative</a:t>
            </a:r>
            <a:endParaRPr lang="en-GB" dirty="0"/>
          </a:p>
        </p:txBody>
      </p:sp>
      <p:sp>
        <p:nvSpPr>
          <p:cNvPr id="5" name="Slide Number Placeholder 4"/>
          <p:cNvSpPr>
            <a:spLocks noGrp="1"/>
          </p:cNvSpPr>
          <p:nvPr>
            <p:ph type="sldNum" sz="quarter" idx="4294967295"/>
          </p:nvPr>
        </p:nvSpPr>
        <p:spPr>
          <a:xfrm>
            <a:off x="0" y="1299518"/>
            <a:ext cx="504000" cy="230400"/>
          </a:xfrm>
          <a:prstGeom prst="rect">
            <a:avLst/>
          </a:prstGeom>
        </p:spPr>
        <p:txBody>
          <a:bodyPr>
            <a:normAutofit fontScale="62500" lnSpcReduction="20000"/>
          </a:bodyPr>
          <a:lstStyle/>
          <a:p>
            <a:fld id="{59A7B4E7-A7E1-4E4E-81F1-83EDEA27CFD9}" type="slidenum">
              <a:rPr lang="en-US" smtClean="0">
                <a:solidFill>
                  <a:prstClr val="black"/>
                </a:solidFill>
              </a:rPr>
              <a:pPr/>
              <a:t>6</a:t>
            </a:fld>
            <a:endParaRPr lang="en-US" dirty="0">
              <a:solidFill>
                <a:prstClr val="black"/>
              </a:solidFill>
            </a:endParaRPr>
          </a:p>
        </p:txBody>
      </p:sp>
      <p:grpSp>
        <p:nvGrpSpPr>
          <p:cNvPr id="7" name="Group 60"/>
          <p:cNvGrpSpPr/>
          <p:nvPr/>
        </p:nvGrpSpPr>
        <p:grpSpPr>
          <a:xfrm>
            <a:off x="252000" y="2410434"/>
            <a:ext cx="8998020" cy="2211117"/>
            <a:chOff x="298380" y="4320925"/>
            <a:chExt cx="8998020" cy="2211117"/>
          </a:xfrm>
        </p:grpSpPr>
        <p:sp>
          <p:nvSpPr>
            <p:cNvPr id="8" name="Content Placeholder 7"/>
            <p:cNvSpPr txBox="1">
              <a:spLocks/>
            </p:cNvSpPr>
            <p:nvPr/>
          </p:nvSpPr>
          <p:spPr>
            <a:xfrm>
              <a:off x="6553200" y="6172200"/>
              <a:ext cx="2743200" cy="359842"/>
            </a:xfrm>
            <a:prstGeom prst="rect">
              <a:avLst/>
            </a:prstGeom>
          </p:spPr>
          <p:txBody>
            <a:bodyPr>
              <a:normAutofit/>
            </a:bodyPr>
            <a:lstStyle>
              <a:lvl1pPr marL="342900" indent="-342900" algn="l" defTabSz="457200" rtl="0" eaLnBrk="0" fontAlgn="base" hangingPunct="0">
                <a:spcBef>
                  <a:spcPct val="20000"/>
                </a:spcBef>
                <a:spcAft>
                  <a:spcPct val="0"/>
                </a:spcAft>
                <a:buFont typeface="Arial" charset="0"/>
                <a:buChar char="•"/>
                <a:defRPr sz="3200" kern="1200">
                  <a:solidFill>
                    <a:srgbClr val="5F6062"/>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5F6062"/>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F6062"/>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F6062"/>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F6062"/>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119063">
                <a:defRPr/>
              </a:pPr>
              <a:r>
                <a:rPr lang="en-US" sz="1000" i="1" dirty="0" smtClean="0"/>
                <a:t>China is an observer to the SEAD Initiative</a:t>
              </a:r>
            </a:p>
          </p:txBody>
        </p:sp>
        <p:grpSp>
          <p:nvGrpSpPr>
            <p:cNvPr id="10" name="Group 40"/>
            <p:cNvGrpSpPr>
              <a:grpSpLocks noChangeAspect="1"/>
            </p:cNvGrpSpPr>
            <p:nvPr/>
          </p:nvGrpSpPr>
          <p:grpSpPr>
            <a:xfrm>
              <a:off x="298380" y="4320925"/>
              <a:ext cx="8534400" cy="1851275"/>
              <a:chOff x="-20715" y="1923445"/>
              <a:chExt cx="12031999" cy="2829997"/>
            </a:xfrm>
          </p:grpSpPr>
          <p:grpSp>
            <p:nvGrpSpPr>
              <p:cNvPr id="11" name="Group 38"/>
              <p:cNvGrpSpPr/>
              <p:nvPr/>
            </p:nvGrpSpPr>
            <p:grpSpPr>
              <a:xfrm>
                <a:off x="-20715" y="1923445"/>
                <a:ext cx="12031999" cy="2829997"/>
                <a:chOff x="-20715" y="1923445"/>
                <a:chExt cx="12031999" cy="2829997"/>
              </a:xfrm>
            </p:grpSpPr>
            <p:grpSp>
              <p:nvGrpSpPr>
                <p:cNvPr id="13" name="Group 1"/>
                <p:cNvGrpSpPr/>
                <p:nvPr/>
              </p:nvGrpSpPr>
              <p:grpSpPr>
                <a:xfrm>
                  <a:off x="-20715" y="1923445"/>
                  <a:ext cx="12031999" cy="2829997"/>
                  <a:chOff x="-20715" y="1923445"/>
                  <a:chExt cx="12031999" cy="2829997"/>
                </a:xfrm>
              </p:grpSpPr>
              <p:grpSp>
                <p:nvGrpSpPr>
                  <p:cNvPr id="15" name="Group 73"/>
                  <p:cNvGrpSpPr/>
                  <p:nvPr/>
                </p:nvGrpSpPr>
                <p:grpSpPr>
                  <a:xfrm>
                    <a:off x="-20715" y="1923445"/>
                    <a:ext cx="12031999" cy="2829997"/>
                    <a:chOff x="41645" y="1390045"/>
                    <a:chExt cx="12031999" cy="2829997"/>
                  </a:xfrm>
                </p:grpSpPr>
                <p:pic>
                  <p:nvPicPr>
                    <p:cNvPr id="17" name="Picture 16" descr="Flag of Australia">
                      <a:hlinkClick r:id="rId3"/>
                    </p:cNvPr>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2983" y="1390045"/>
                      <a:ext cx="1188721" cy="813816"/>
                    </a:xfrm>
                    <a:prstGeom prst="rect">
                      <a:avLst/>
                    </a:prstGeom>
                    <a:noFill/>
                    <a:ln w="3175">
                      <a:solidFill>
                        <a:sysClr val="windowText" lastClr="000000"/>
                      </a:solidFill>
                      <a:miter lim="800000"/>
                      <a:headEnd/>
                      <a:tailEnd/>
                    </a:ln>
                  </p:spPr>
                </p:pic>
                <p:sp>
                  <p:nvSpPr>
                    <p:cNvPr id="18" name="TextBox 256"/>
                    <p:cNvSpPr txBox="1">
                      <a:spLocks noChangeArrowheads="1"/>
                    </p:cNvSpPr>
                    <p:nvPr/>
                  </p:nvSpPr>
                  <p:spPr bwMode="auto">
                    <a:xfrm>
                      <a:off x="513998" y="2217000"/>
                      <a:ext cx="906693" cy="376392"/>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a:solidFill>
                            <a:prstClr val="black"/>
                          </a:solidFill>
                          <a:latin typeface="Calibri" pitchFamily="34" charset="0"/>
                        </a:rPr>
                        <a:t>Australia</a:t>
                      </a:r>
                    </a:p>
                  </p:txBody>
                </p:sp>
                <p:pic>
                  <p:nvPicPr>
                    <p:cNvPr id="19" name="Picture 18" descr="Flag of European Union">
                      <a:hlinkClick r:id="rId5"/>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73612" y="1390045"/>
                      <a:ext cx="1188721" cy="813816"/>
                    </a:xfrm>
                    <a:prstGeom prst="rect">
                      <a:avLst/>
                    </a:prstGeom>
                    <a:noFill/>
                    <a:ln w="3175">
                      <a:solidFill>
                        <a:sysClr val="windowText" lastClr="000000"/>
                      </a:solidFill>
                      <a:miter lim="800000"/>
                      <a:headEnd/>
                      <a:tailEnd/>
                    </a:ln>
                  </p:spPr>
                </p:pic>
                <p:sp>
                  <p:nvSpPr>
                    <p:cNvPr id="20" name="TextBox 259"/>
                    <p:cNvSpPr txBox="1">
                      <a:spLocks noChangeArrowheads="1"/>
                    </p:cNvSpPr>
                    <p:nvPr/>
                  </p:nvSpPr>
                  <p:spPr bwMode="auto">
                    <a:xfrm>
                      <a:off x="6291459" y="2157172"/>
                      <a:ext cx="1153029" cy="611638"/>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a:solidFill>
                            <a:prstClr val="black"/>
                          </a:solidFill>
                          <a:latin typeface="Calibri" pitchFamily="34" charset="0"/>
                        </a:rPr>
                        <a:t>European</a:t>
                      </a:r>
                    </a:p>
                    <a:p>
                      <a:pPr algn="ctr">
                        <a:defRPr/>
                      </a:pPr>
                      <a:r>
                        <a:rPr lang="en-US" sz="1000" dirty="0" smtClean="0">
                          <a:solidFill>
                            <a:prstClr val="black"/>
                          </a:solidFill>
                          <a:latin typeface="Calibri" pitchFamily="34" charset="0"/>
                        </a:rPr>
                        <a:t>Commission</a:t>
                      </a:r>
                      <a:endParaRPr lang="en-US" sz="1000" dirty="0">
                        <a:solidFill>
                          <a:prstClr val="black"/>
                        </a:solidFill>
                        <a:latin typeface="Calibri" pitchFamily="34" charset="0"/>
                      </a:endParaRPr>
                    </a:p>
                  </p:txBody>
                </p:sp>
                <p:pic>
                  <p:nvPicPr>
                    <p:cNvPr id="21" name="Picture 20" descr="Flag of Canada">
                      <a:hlinkClick r:id="rId7"/>
                    </p:cNvPr>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306847" y="1390045"/>
                      <a:ext cx="1188721" cy="813816"/>
                    </a:xfrm>
                    <a:prstGeom prst="rect">
                      <a:avLst/>
                    </a:prstGeom>
                    <a:noFill/>
                    <a:ln w="3175">
                      <a:solidFill>
                        <a:sysClr val="windowText" lastClr="000000"/>
                      </a:solidFill>
                      <a:miter lim="800000"/>
                      <a:headEnd/>
                      <a:tailEnd/>
                    </a:ln>
                  </p:spPr>
                </p:pic>
                <p:sp>
                  <p:nvSpPr>
                    <p:cNvPr id="22" name="TextBox 263"/>
                    <p:cNvSpPr txBox="1">
                      <a:spLocks noChangeArrowheads="1"/>
                    </p:cNvSpPr>
                    <p:nvPr/>
                  </p:nvSpPr>
                  <p:spPr bwMode="auto">
                    <a:xfrm>
                      <a:off x="3512319" y="2217000"/>
                      <a:ext cx="804995" cy="376392"/>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a:solidFill>
                            <a:prstClr val="black"/>
                          </a:solidFill>
                          <a:latin typeface="Calibri" pitchFamily="34" charset="0"/>
                        </a:rPr>
                        <a:t>Canada</a:t>
                      </a:r>
                    </a:p>
                  </p:txBody>
                </p:sp>
                <p:sp>
                  <p:nvSpPr>
                    <p:cNvPr id="23" name="TextBox 273"/>
                    <p:cNvSpPr txBox="1">
                      <a:spLocks noChangeArrowheads="1"/>
                    </p:cNvSpPr>
                    <p:nvPr/>
                  </p:nvSpPr>
                  <p:spPr bwMode="auto">
                    <a:xfrm>
                      <a:off x="7849176" y="2217000"/>
                      <a:ext cx="933814" cy="376392"/>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smtClean="0">
                          <a:solidFill>
                            <a:prstClr val="black"/>
                          </a:solidFill>
                          <a:latin typeface="Calibri" pitchFamily="34" charset="0"/>
                        </a:rPr>
                        <a:t>Germany</a:t>
                      </a:r>
                      <a:endParaRPr lang="en-US" sz="1000" dirty="0">
                        <a:solidFill>
                          <a:prstClr val="black"/>
                        </a:solidFill>
                        <a:latin typeface="Calibri" pitchFamily="34" charset="0"/>
                      </a:endParaRPr>
                    </a:p>
                  </p:txBody>
                </p:sp>
                <p:pic>
                  <p:nvPicPr>
                    <p:cNvPr id="24" name="Picture 23" descr="Flag of Germany">
                      <a:hlinkClick r:id="rId9"/>
                    </p:cNvPr>
                    <p:cNvPicPr>
                      <a:picLocks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721723" y="1390045"/>
                      <a:ext cx="1188721" cy="813816"/>
                    </a:xfrm>
                    <a:prstGeom prst="rect">
                      <a:avLst/>
                    </a:prstGeom>
                    <a:noFill/>
                    <a:ln w="3175">
                      <a:solidFill>
                        <a:sysClr val="windowText" lastClr="000000"/>
                      </a:solidFill>
                      <a:miter lim="800000"/>
                      <a:headEnd/>
                      <a:tailEnd/>
                    </a:ln>
                  </p:spPr>
                </p:pic>
                <p:sp>
                  <p:nvSpPr>
                    <p:cNvPr id="25" name="TextBox 274"/>
                    <p:cNvSpPr txBox="1">
                      <a:spLocks noChangeArrowheads="1"/>
                    </p:cNvSpPr>
                    <p:nvPr/>
                  </p:nvSpPr>
                  <p:spPr bwMode="auto">
                    <a:xfrm>
                      <a:off x="9465515" y="2217000"/>
                      <a:ext cx="621938" cy="376392"/>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smtClean="0">
                          <a:solidFill>
                            <a:prstClr val="black"/>
                          </a:solidFill>
                          <a:latin typeface="Calibri" pitchFamily="34" charset="0"/>
                        </a:rPr>
                        <a:t>India</a:t>
                      </a:r>
                    </a:p>
                  </p:txBody>
                </p:sp>
                <p:pic>
                  <p:nvPicPr>
                    <p:cNvPr id="26" name="Picture 25" descr="Flag of India">
                      <a:hlinkClick r:id="rId11"/>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182124" y="1390045"/>
                      <a:ext cx="1188721" cy="813816"/>
                    </a:xfrm>
                    <a:prstGeom prst="rect">
                      <a:avLst/>
                    </a:prstGeom>
                    <a:noFill/>
                    <a:ln w="3175">
                      <a:solidFill>
                        <a:sysClr val="windowText" lastClr="000000"/>
                      </a:solidFill>
                      <a:miter lim="800000"/>
                      <a:headEnd/>
                      <a:tailEnd/>
                    </a:ln>
                  </p:spPr>
                </p:pic>
                <p:sp>
                  <p:nvSpPr>
                    <p:cNvPr id="27" name="TextBox 275"/>
                    <p:cNvSpPr txBox="1">
                      <a:spLocks noChangeArrowheads="1"/>
                    </p:cNvSpPr>
                    <p:nvPr/>
                  </p:nvSpPr>
                  <p:spPr bwMode="auto">
                    <a:xfrm>
                      <a:off x="10762191" y="2217000"/>
                      <a:ext cx="972231" cy="376392"/>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smtClean="0">
                          <a:solidFill>
                            <a:prstClr val="black"/>
                          </a:solidFill>
                          <a:latin typeface="Calibri" pitchFamily="34" charset="0"/>
                        </a:rPr>
                        <a:t>Indonesia</a:t>
                      </a:r>
                    </a:p>
                  </p:txBody>
                </p:sp>
                <p:pic>
                  <p:nvPicPr>
                    <p:cNvPr id="28" name="Picture 27" descr="Flag of Japan">
                      <a:hlinkClick r:id="rId13"/>
                    </p:cNvPr>
                    <p:cNvPicPr>
                      <a:picLocks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1645" y="2794588"/>
                      <a:ext cx="1188721" cy="813816"/>
                    </a:xfrm>
                    <a:prstGeom prst="rect">
                      <a:avLst/>
                    </a:prstGeom>
                    <a:noFill/>
                    <a:ln w="3175">
                      <a:solidFill>
                        <a:sysClr val="windowText" lastClr="000000"/>
                      </a:solidFill>
                      <a:miter lim="800000"/>
                      <a:headEnd/>
                      <a:tailEnd/>
                    </a:ln>
                  </p:spPr>
                </p:pic>
                <p:sp>
                  <p:nvSpPr>
                    <p:cNvPr id="29" name="TextBox 283"/>
                    <p:cNvSpPr txBox="1">
                      <a:spLocks noChangeArrowheads="1"/>
                    </p:cNvSpPr>
                    <p:nvPr/>
                  </p:nvSpPr>
                  <p:spPr bwMode="auto">
                    <a:xfrm>
                      <a:off x="295657" y="3726028"/>
                      <a:ext cx="680698" cy="376392"/>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a:solidFill>
                            <a:prstClr val="black"/>
                          </a:solidFill>
                          <a:latin typeface="Calibri" pitchFamily="34" charset="0"/>
                        </a:rPr>
                        <a:t>Japan</a:t>
                      </a:r>
                    </a:p>
                  </p:txBody>
                </p:sp>
                <p:pic>
                  <p:nvPicPr>
                    <p:cNvPr id="30" name="Picture 29" descr="Flag of Korea, South">
                      <a:hlinkClick r:id="rId15"/>
                    </p:cNvPr>
                    <p:cNvPicPr>
                      <a:picLocks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397055" y="2794588"/>
                      <a:ext cx="1188721" cy="813816"/>
                    </a:xfrm>
                    <a:prstGeom prst="rect">
                      <a:avLst/>
                    </a:prstGeom>
                    <a:noFill/>
                    <a:ln w="9525">
                      <a:solidFill>
                        <a:sysClr val="windowText" lastClr="000000"/>
                      </a:solidFill>
                      <a:miter lim="800000"/>
                      <a:headEnd/>
                      <a:tailEnd/>
                    </a:ln>
                  </p:spPr>
                </p:pic>
                <p:sp>
                  <p:nvSpPr>
                    <p:cNvPr id="31" name="TextBox 284"/>
                    <p:cNvSpPr txBox="1">
                      <a:spLocks noChangeArrowheads="1"/>
                    </p:cNvSpPr>
                    <p:nvPr/>
                  </p:nvSpPr>
                  <p:spPr bwMode="auto">
                    <a:xfrm>
                      <a:off x="1646547" y="3726028"/>
                      <a:ext cx="689736" cy="376392"/>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a:solidFill>
                            <a:prstClr val="black"/>
                          </a:solidFill>
                          <a:latin typeface="Calibri" pitchFamily="34" charset="0"/>
                        </a:rPr>
                        <a:t>Korea</a:t>
                      </a:r>
                    </a:p>
                  </p:txBody>
                </p:sp>
                <p:pic>
                  <p:nvPicPr>
                    <p:cNvPr id="32" name="Picture 31" descr="Flag of Mexico">
                      <a:hlinkClick r:id="rId17"/>
                    </p:cNvPr>
                    <p:cNvPicPr>
                      <a:picLocks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2752465" y="2794588"/>
                      <a:ext cx="1188721" cy="813816"/>
                    </a:xfrm>
                    <a:prstGeom prst="rect">
                      <a:avLst/>
                    </a:prstGeom>
                    <a:noFill/>
                    <a:ln w="3175">
                      <a:solidFill>
                        <a:sysClr val="windowText" lastClr="000000"/>
                      </a:solidFill>
                      <a:miter lim="800000"/>
                      <a:headEnd/>
                      <a:tailEnd/>
                    </a:ln>
                  </p:spPr>
                </p:pic>
                <p:sp>
                  <p:nvSpPr>
                    <p:cNvPr id="33" name="TextBox 285"/>
                    <p:cNvSpPr txBox="1">
                      <a:spLocks noChangeArrowheads="1"/>
                    </p:cNvSpPr>
                    <p:nvPr/>
                  </p:nvSpPr>
                  <p:spPr bwMode="auto">
                    <a:xfrm>
                      <a:off x="2948848" y="3726028"/>
                      <a:ext cx="795955" cy="376392"/>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a:solidFill>
                            <a:prstClr val="black"/>
                          </a:solidFill>
                          <a:latin typeface="Calibri" pitchFamily="34" charset="0"/>
                        </a:rPr>
                        <a:t>Mexico</a:t>
                      </a:r>
                    </a:p>
                  </p:txBody>
                </p:sp>
                <p:pic>
                  <p:nvPicPr>
                    <p:cNvPr id="34" name="Picture 33" descr="Flag of Russia">
                      <a:hlinkClick r:id="rId19"/>
                    </p:cNvPr>
                    <p:cNvPicPr>
                      <a:picLocks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107875" y="2794588"/>
                      <a:ext cx="1188721" cy="813816"/>
                    </a:xfrm>
                    <a:prstGeom prst="rect">
                      <a:avLst/>
                    </a:prstGeom>
                    <a:noFill/>
                    <a:ln w="3175" cmpd="sng">
                      <a:solidFill>
                        <a:sysClr val="windowText" lastClr="000000"/>
                      </a:solidFill>
                      <a:miter lim="800000"/>
                      <a:headEnd/>
                      <a:tailEnd/>
                    </a:ln>
                  </p:spPr>
                </p:pic>
                <p:sp>
                  <p:nvSpPr>
                    <p:cNvPr id="35" name="TextBox 287"/>
                    <p:cNvSpPr txBox="1">
                      <a:spLocks noChangeArrowheads="1"/>
                    </p:cNvSpPr>
                    <p:nvPr/>
                  </p:nvSpPr>
                  <p:spPr bwMode="auto">
                    <a:xfrm>
                      <a:off x="4342677" y="3726028"/>
                      <a:ext cx="719117" cy="376392"/>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a:solidFill>
                            <a:prstClr val="black"/>
                          </a:solidFill>
                          <a:latin typeface="Calibri" pitchFamily="34" charset="0"/>
                        </a:rPr>
                        <a:t>Russia</a:t>
                      </a:r>
                    </a:p>
                  </p:txBody>
                </p:sp>
                <p:pic>
                  <p:nvPicPr>
                    <p:cNvPr id="36" name="Picture 35" descr="Flag of South Africa">
                      <a:hlinkClick r:id="rId21"/>
                    </p:cNvPr>
                    <p:cNvPicPr>
                      <a:picLocks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5451394" y="2794588"/>
                      <a:ext cx="1188721" cy="813816"/>
                    </a:xfrm>
                    <a:prstGeom prst="rect">
                      <a:avLst/>
                    </a:prstGeom>
                    <a:noFill/>
                    <a:ln w="3175">
                      <a:solidFill>
                        <a:sysClr val="windowText" lastClr="000000"/>
                      </a:solidFill>
                      <a:miter lim="800000"/>
                      <a:headEnd/>
                      <a:tailEnd/>
                    </a:ln>
                  </p:spPr>
                </p:pic>
                <p:sp>
                  <p:nvSpPr>
                    <p:cNvPr id="37" name="TextBox 288"/>
                    <p:cNvSpPr txBox="1">
                      <a:spLocks noChangeArrowheads="1"/>
                    </p:cNvSpPr>
                    <p:nvPr/>
                  </p:nvSpPr>
                  <p:spPr bwMode="auto">
                    <a:xfrm>
                      <a:off x="5468111" y="3726028"/>
                      <a:ext cx="1155286" cy="376392"/>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a:solidFill>
                            <a:prstClr val="black"/>
                          </a:solidFill>
                          <a:latin typeface="Calibri" pitchFamily="34" charset="0"/>
                        </a:rPr>
                        <a:t>South Africa</a:t>
                      </a:r>
                    </a:p>
                  </p:txBody>
                </p:sp>
                <p:pic>
                  <p:nvPicPr>
                    <p:cNvPr id="38" name="Picture 37" descr="Flag of United States">
                      <a:hlinkClick r:id="rId23"/>
                    </p:cNvPr>
                    <p:cNvPicPr>
                      <a:picLocks noChangeArrowheads="1"/>
                    </p:cNvPicPr>
                    <p:nvPr/>
                  </p:nvPicPr>
                  <p:blipFill>
                    <a:blip r:embed="rId24" cstate="print"/>
                    <a:srcRect/>
                    <a:stretch>
                      <a:fillRect/>
                    </a:stretch>
                  </p:blipFill>
                  <p:spPr bwMode="auto">
                    <a:xfrm>
                      <a:off x="10854180" y="2794588"/>
                      <a:ext cx="1188721" cy="813816"/>
                    </a:xfrm>
                    <a:prstGeom prst="rect">
                      <a:avLst/>
                    </a:prstGeom>
                    <a:noFill/>
                    <a:ln w="3175">
                      <a:solidFill>
                        <a:sysClr val="windowText" lastClr="000000"/>
                      </a:solidFill>
                      <a:miter lim="800000"/>
                      <a:headEnd/>
                      <a:tailEnd/>
                    </a:ln>
                  </p:spPr>
                </p:pic>
                <p:sp>
                  <p:nvSpPr>
                    <p:cNvPr id="39" name="TextBox 291"/>
                    <p:cNvSpPr txBox="1">
                      <a:spLocks noChangeArrowheads="1"/>
                    </p:cNvSpPr>
                    <p:nvPr/>
                  </p:nvSpPr>
                  <p:spPr bwMode="auto">
                    <a:xfrm>
                      <a:off x="10823439" y="3726028"/>
                      <a:ext cx="1250205" cy="376392"/>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a:solidFill>
                            <a:prstClr val="black"/>
                          </a:solidFill>
                          <a:latin typeface="Calibri" pitchFamily="34" charset="0"/>
                        </a:rPr>
                        <a:t>United States</a:t>
                      </a:r>
                    </a:p>
                  </p:txBody>
                </p:sp>
                <p:pic>
                  <p:nvPicPr>
                    <p:cNvPr id="40" name="Picture 39" descr="National flag of Sweden"/>
                    <p:cNvPicPr>
                      <a:picLocks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6818696" y="2794588"/>
                      <a:ext cx="1188721" cy="813816"/>
                    </a:xfrm>
                    <a:prstGeom prst="rect">
                      <a:avLst/>
                    </a:prstGeom>
                    <a:noFill/>
                    <a:ln w="3175">
                      <a:solidFill>
                        <a:sysClr val="windowText" lastClr="000000"/>
                      </a:solidFill>
                      <a:miter lim="800000"/>
                      <a:headEnd/>
                      <a:tailEnd/>
                    </a:ln>
                  </p:spPr>
                </p:pic>
                <p:sp>
                  <p:nvSpPr>
                    <p:cNvPr id="41" name="TextBox 290"/>
                    <p:cNvSpPr txBox="1">
                      <a:spLocks noChangeArrowheads="1"/>
                    </p:cNvSpPr>
                    <p:nvPr/>
                  </p:nvSpPr>
                  <p:spPr bwMode="auto">
                    <a:xfrm>
                      <a:off x="6991348" y="3726028"/>
                      <a:ext cx="843416" cy="376392"/>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a:solidFill>
                            <a:prstClr val="black"/>
                          </a:solidFill>
                          <a:latin typeface="Calibri" pitchFamily="34" charset="0"/>
                        </a:rPr>
                        <a:t>Sweden</a:t>
                      </a:r>
                    </a:p>
                  </p:txBody>
                </p:sp>
                <p:pic>
                  <p:nvPicPr>
                    <p:cNvPr id="42" name="Picture 41" descr="Flag of United Kingdom">
                      <a:hlinkClick r:id="rId26"/>
                    </p:cNvPr>
                    <p:cNvPicPr>
                      <a:picLocks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9518109" y="2794588"/>
                      <a:ext cx="1188721" cy="813816"/>
                    </a:xfrm>
                    <a:prstGeom prst="rect">
                      <a:avLst/>
                    </a:prstGeom>
                    <a:noFill/>
                    <a:ln w="3175">
                      <a:solidFill>
                        <a:sysClr val="windowText" lastClr="000000"/>
                      </a:solidFill>
                      <a:miter lim="800000"/>
                      <a:headEnd/>
                      <a:tailEnd/>
                    </a:ln>
                  </p:spPr>
                </p:pic>
                <p:sp>
                  <p:nvSpPr>
                    <p:cNvPr id="43" name="TextBox 292"/>
                    <p:cNvSpPr txBox="1">
                      <a:spLocks noChangeArrowheads="1"/>
                    </p:cNvSpPr>
                    <p:nvPr/>
                  </p:nvSpPr>
                  <p:spPr bwMode="auto">
                    <a:xfrm>
                      <a:off x="9387930" y="3726028"/>
                      <a:ext cx="1449079" cy="376392"/>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a:solidFill>
                            <a:prstClr val="black"/>
                          </a:solidFill>
                          <a:latin typeface="Calibri" pitchFamily="34" charset="0"/>
                        </a:rPr>
                        <a:t>United Kingdom</a:t>
                      </a:r>
                    </a:p>
                  </p:txBody>
                </p:sp>
                <p:sp>
                  <p:nvSpPr>
                    <p:cNvPr id="44" name="TextBox 292"/>
                    <p:cNvSpPr txBox="1">
                      <a:spLocks noChangeArrowheads="1"/>
                    </p:cNvSpPr>
                    <p:nvPr/>
                  </p:nvSpPr>
                  <p:spPr bwMode="auto">
                    <a:xfrm>
                      <a:off x="8195342" y="3608404"/>
                      <a:ext cx="1146249" cy="611638"/>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smtClean="0">
                          <a:solidFill>
                            <a:prstClr val="black"/>
                          </a:solidFill>
                          <a:latin typeface="Calibri" pitchFamily="34" charset="0"/>
                        </a:rPr>
                        <a:t>United Arab</a:t>
                      </a:r>
                    </a:p>
                    <a:p>
                      <a:pPr algn="ctr">
                        <a:defRPr/>
                      </a:pPr>
                      <a:r>
                        <a:rPr lang="en-US" sz="1000" dirty="0" smtClean="0">
                          <a:solidFill>
                            <a:prstClr val="black"/>
                          </a:solidFill>
                          <a:latin typeface="Calibri" pitchFamily="34" charset="0"/>
                        </a:rPr>
                        <a:t>Emirates</a:t>
                      </a:r>
                      <a:endParaRPr lang="en-US" sz="1000" dirty="0">
                        <a:solidFill>
                          <a:prstClr val="black"/>
                        </a:solidFill>
                        <a:latin typeface="Calibri" pitchFamily="34" charset="0"/>
                      </a:endParaRPr>
                    </a:p>
                  </p:txBody>
                </p:sp>
                <p:pic>
                  <p:nvPicPr>
                    <p:cNvPr id="45" name="Picture 44"/>
                    <p:cNvPicPr>
                      <a:picLocks/>
                    </p:cNvPicPr>
                    <p:nvPr/>
                  </p:nvPicPr>
                  <p:blipFill>
                    <a:blip r:embed="rId28" cstate="screen">
                      <a:extLst>
                        <a:ext uri="{28A0092B-C50C-407E-A947-70E740481C1C}">
                          <a14:useLocalDpi xmlns:a14="http://schemas.microsoft.com/office/drawing/2010/main"/>
                        </a:ext>
                      </a:extLst>
                    </a:blip>
                    <a:stretch>
                      <a:fillRect/>
                    </a:stretch>
                  </p:blipFill>
                  <p:spPr>
                    <a:xfrm>
                      <a:off x="8174106" y="2794588"/>
                      <a:ext cx="1188721" cy="813816"/>
                    </a:xfrm>
                    <a:prstGeom prst="rect">
                      <a:avLst/>
                    </a:prstGeom>
                    <a:ln w="3175">
                      <a:solidFill>
                        <a:sysClr val="windowText" lastClr="000000"/>
                      </a:solidFill>
                    </a:ln>
                  </p:spPr>
                </p:pic>
                <p:sp>
                  <p:nvSpPr>
                    <p:cNvPr id="46" name="TextBox 256"/>
                    <p:cNvSpPr txBox="1">
                      <a:spLocks noChangeArrowheads="1"/>
                    </p:cNvSpPr>
                    <p:nvPr/>
                  </p:nvSpPr>
                  <p:spPr bwMode="auto">
                    <a:xfrm>
                      <a:off x="2112684" y="2217000"/>
                      <a:ext cx="662617" cy="376392"/>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smtClean="0">
                          <a:solidFill>
                            <a:prstClr val="black"/>
                          </a:solidFill>
                          <a:latin typeface="Calibri" pitchFamily="34" charset="0"/>
                        </a:rPr>
                        <a:t>Brazil</a:t>
                      </a:r>
                      <a:endParaRPr lang="en-US" sz="1000" dirty="0">
                        <a:solidFill>
                          <a:prstClr val="black"/>
                        </a:solidFill>
                        <a:latin typeface="Calibri" pitchFamily="34" charset="0"/>
                      </a:endParaRPr>
                    </a:p>
                  </p:txBody>
                </p:sp>
                <p:pic>
                  <p:nvPicPr>
                    <p:cNvPr id="47" name="Picture 46"/>
                    <p:cNvPicPr>
                      <a:picLocks/>
                    </p:cNvPicPr>
                    <p:nvPr/>
                  </p:nvPicPr>
                  <p:blipFill>
                    <a:blip r:embed="rId29" cstate="screen">
                      <a:extLst>
                        <a:ext uri="{28A0092B-C50C-407E-A947-70E740481C1C}">
                          <a14:useLocalDpi xmlns:a14="http://schemas.microsoft.com/office/drawing/2010/main"/>
                        </a:ext>
                      </a:extLst>
                    </a:blip>
                    <a:stretch>
                      <a:fillRect/>
                    </a:stretch>
                  </p:blipFill>
                  <p:spPr>
                    <a:xfrm>
                      <a:off x="1846706" y="1390045"/>
                      <a:ext cx="1184920" cy="813816"/>
                    </a:xfrm>
                    <a:prstGeom prst="rect">
                      <a:avLst/>
                    </a:prstGeom>
                    <a:ln w="3175">
                      <a:solidFill>
                        <a:sysClr val="windowText" lastClr="000000"/>
                      </a:solidFill>
                    </a:ln>
                  </p:spPr>
                </p:pic>
              </p:grpSp>
              <p:pic>
                <p:nvPicPr>
                  <p:cNvPr id="16" name="Picture 2" descr="http://www.olstars.com/images/flags/Big/id.gif"/>
                  <p:cNvPicPr>
                    <a:picLocks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589804" y="1923445"/>
                    <a:ext cx="1192282" cy="813816"/>
                  </a:xfrm>
                  <a:prstGeom prst="rect">
                    <a:avLst/>
                  </a:prstGeom>
                  <a:noFill/>
                  <a:ln w="3175">
                    <a:solidFill>
                      <a:sysClr val="windowText" lastClr="000000"/>
                    </a:solidFill>
                  </a:ln>
                  <a:extLst>
                    <a:ext uri="{909E8E84-426E-40DD-AFC4-6F175D3DCCD1}">
                      <a14:hiddenFill xmlns:a14="http://schemas.microsoft.com/office/drawing/2010/main">
                        <a:solidFill>
                          <a:srgbClr val="FFFFFF"/>
                        </a:solidFill>
                      </a14:hiddenFill>
                    </a:ext>
                  </a:extLst>
                </p:spPr>
              </p:pic>
            </p:grpSp>
            <p:pic>
              <p:nvPicPr>
                <p:cNvPr id="14" name="Picture 2" descr="http://upload.wikimedia.org/wikipedia/commons/thumb/7/78/Flag_of_Chile.svg/1500px-Flag_of_Chile.svg.png"/>
                <p:cNvPicPr>
                  <a:picLocks noChangeArrowheads="1"/>
                </p:cNvPicPr>
                <p:nvPr/>
              </p:nvPicPr>
              <p:blipFill>
                <a:blip r:embed="rId31" cstate="print"/>
                <a:srcRect/>
                <a:stretch>
                  <a:fillRect/>
                </a:stretch>
              </p:blipFill>
              <p:spPr bwMode="auto">
                <a:xfrm>
                  <a:off x="4733626" y="1923445"/>
                  <a:ext cx="1188721" cy="813816"/>
                </a:xfrm>
                <a:prstGeom prst="rect">
                  <a:avLst/>
                </a:prstGeom>
                <a:noFill/>
                <a:ln w="3175">
                  <a:solidFill>
                    <a:sysClr val="windowText" lastClr="000000"/>
                  </a:solidFill>
                </a:ln>
              </p:spPr>
            </p:pic>
          </p:grpSp>
          <p:sp>
            <p:nvSpPr>
              <p:cNvPr id="12" name="TextBox 263"/>
              <p:cNvSpPr txBox="1">
                <a:spLocks noChangeArrowheads="1"/>
              </p:cNvSpPr>
              <p:nvPr/>
            </p:nvSpPr>
            <p:spPr bwMode="auto">
              <a:xfrm>
                <a:off x="5005698" y="2750400"/>
                <a:ext cx="624199" cy="376392"/>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1000" dirty="0" smtClean="0">
                    <a:solidFill>
                      <a:prstClr val="black"/>
                    </a:solidFill>
                    <a:latin typeface="Calibri" pitchFamily="34" charset="0"/>
                  </a:rPr>
                  <a:t>Chile</a:t>
                </a:r>
                <a:endParaRPr lang="en-US" sz="1000" dirty="0">
                  <a:solidFill>
                    <a:prstClr val="black"/>
                  </a:solidFill>
                  <a:latin typeface="Calibri" pitchFamily="34" charset="0"/>
                </a:endParaRPr>
              </a:p>
            </p:txBody>
          </p:sp>
        </p:grpSp>
      </p:grpSp>
    </p:spTree>
    <p:extLst>
      <p:ext uri="{BB962C8B-B14F-4D97-AF65-F5344CB8AC3E}">
        <p14:creationId xmlns:p14="http://schemas.microsoft.com/office/powerpoint/2010/main" val="1460846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eanEnergyMinisterial_2.0LOGO.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3400" y="838200"/>
            <a:ext cx="3832365" cy="1371600"/>
          </a:xfrm>
          <a:prstGeom prst="rect">
            <a:avLst/>
          </a:prstGeom>
        </p:spPr>
      </p:pic>
      <p:pic>
        <p:nvPicPr>
          <p:cNvPr id="9" name="Picture 1" descr="P:\EERE International\IPEEC\Logo\Logo_IPEEC no tex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946126"/>
            <a:ext cx="1621537" cy="1035074"/>
          </a:xfrm>
          <a:prstGeom prst="rect">
            <a:avLst/>
          </a:prstGeom>
          <a:noFill/>
          <a:ln w="9525">
            <a:noFill/>
            <a:miter lim="800000"/>
            <a:headEnd/>
            <a:tailEnd/>
          </a:ln>
        </p:spPr>
      </p:pic>
      <p:pic>
        <p:nvPicPr>
          <p:cNvPr id="12" name="Picture 11" descr="clasp_logo.ep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4993433"/>
            <a:ext cx="2693251" cy="1034100"/>
          </a:xfrm>
          <a:prstGeom prst="rect">
            <a:avLst/>
          </a:prstGeom>
          <a:noFill/>
          <a:ln w="9525">
            <a:noFill/>
            <a:miter lim="800000"/>
            <a:headEnd/>
            <a:tailEnd/>
          </a:ln>
        </p:spPr>
      </p:pic>
      <p:sp>
        <p:nvSpPr>
          <p:cNvPr id="13" name="Rounded Rectangle 12"/>
          <p:cNvSpPr/>
          <p:nvPr/>
        </p:nvSpPr>
        <p:spPr>
          <a:xfrm>
            <a:off x="3162300" y="2819400"/>
            <a:ext cx="2819400" cy="1295400"/>
          </a:xfrm>
          <a:prstGeom prst="roundRect">
            <a:avLst/>
          </a:prstGeom>
          <a:solidFill>
            <a:schemeClr val="bg1">
              <a:lumMod val="85000"/>
            </a:schemeClr>
          </a:solidFill>
          <a:ln w="38100">
            <a:solidFill>
              <a:srgbClr val="0C5F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smtClean="0">
                <a:solidFill>
                  <a:srgbClr val="0C5F99"/>
                </a:solidFill>
              </a:rPr>
              <a:t>SEAD</a:t>
            </a:r>
          </a:p>
          <a:p>
            <a:pPr algn="ctr"/>
            <a:r>
              <a:rPr lang="en-US" sz="3600" b="1" dirty="0" smtClean="0">
                <a:solidFill>
                  <a:srgbClr val="0C5F99"/>
                </a:solidFill>
              </a:rPr>
              <a:t>Initiative</a:t>
            </a:r>
            <a:endParaRPr lang="en-US" sz="3600" b="1" dirty="0">
              <a:solidFill>
                <a:srgbClr val="0C5F99"/>
              </a:solidFill>
            </a:endParaRPr>
          </a:p>
        </p:txBody>
      </p:sp>
      <p:cxnSp>
        <p:nvCxnSpPr>
          <p:cNvPr id="14" name="Straight Connector 13"/>
          <p:cNvCxnSpPr/>
          <p:nvPr/>
        </p:nvCxnSpPr>
        <p:spPr>
          <a:xfrm>
            <a:off x="5981700" y="3810000"/>
            <a:ext cx="1708198" cy="0"/>
          </a:xfrm>
          <a:prstGeom prst="line">
            <a:avLst/>
          </a:prstGeom>
          <a:ln>
            <a:solidFill>
              <a:srgbClr val="0C5F99"/>
            </a:solidFill>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1500244" y="3810000"/>
            <a:ext cx="0" cy="1247189"/>
          </a:xfrm>
          <a:prstGeom prst="line">
            <a:avLst/>
          </a:prstGeom>
          <a:ln>
            <a:solidFill>
              <a:srgbClr val="0C5F99"/>
            </a:solidFill>
          </a:ln>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flipV="1">
            <a:off x="1500244" y="3806588"/>
            <a:ext cx="1662056" cy="3412"/>
          </a:xfrm>
          <a:prstGeom prst="line">
            <a:avLst/>
          </a:prstGeom>
          <a:ln>
            <a:solidFill>
              <a:srgbClr val="0C5F99"/>
            </a:solidFill>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7689376" y="3810000"/>
            <a:ext cx="28161" cy="1183433"/>
          </a:xfrm>
          <a:prstGeom prst="line">
            <a:avLst/>
          </a:prstGeom>
          <a:ln>
            <a:solidFill>
              <a:srgbClr val="0C5F99"/>
            </a:solidFill>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flipV="1">
            <a:off x="2264519" y="2365612"/>
            <a:ext cx="4703075" cy="4549"/>
          </a:xfrm>
          <a:prstGeom prst="line">
            <a:avLst/>
          </a:prstGeom>
          <a:ln>
            <a:solidFill>
              <a:srgbClr val="0C5F99"/>
            </a:solidFill>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a:endCxn id="13" idx="0"/>
          </p:cNvCxnSpPr>
          <p:nvPr/>
        </p:nvCxnSpPr>
        <p:spPr>
          <a:xfrm>
            <a:off x="4572000" y="2365612"/>
            <a:ext cx="0" cy="453788"/>
          </a:xfrm>
          <a:prstGeom prst="line">
            <a:avLst/>
          </a:prstGeom>
          <a:ln>
            <a:solidFill>
              <a:srgbClr val="0C5F99"/>
            </a:solidFill>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2264519" y="2126776"/>
            <a:ext cx="0" cy="243385"/>
          </a:xfrm>
          <a:prstGeom prst="line">
            <a:avLst/>
          </a:prstGeom>
          <a:ln>
            <a:solidFill>
              <a:srgbClr val="0C5F99"/>
            </a:solidFill>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a:off x="6967594" y="2126776"/>
            <a:ext cx="0" cy="243385"/>
          </a:xfrm>
          <a:prstGeom prst="line">
            <a:avLst/>
          </a:prstGeom>
          <a:ln>
            <a:solidFill>
              <a:srgbClr val="0C5F99"/>
            </a:solidFill>
          </a:ln>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6947848" y="4264223"/>
            <a:ext cx="148305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1400" i="1" dirty="0" smtClean="0">
                <a:solidFill>
                  <a:prstClr val="black"/>
                </a:solidFill>
              </a:rPr>
              <a:t>Operating Agent</a:t>
            </a:r>
            <a:endParaRPr lang="en-US" sz="1400" i="1" dirty="0">
              <a:solidFill>
                <a:prstClr val="black"/>
              </a:solidFill>
            </a:endParaRPr>
          </a:p>
        </p:txBody>
      </p:sp>
      <p:sp>
        <p:nvSpPr>
          <p:cNvPr id="24" name="TextBox 23"/>
          <p:cNvSpPr txBox="1"/>
          <p:nvPr/>
        </p:nvSpPr>
        <p:spPr>
          <a:xfrm>
            <a:off x="880233" y="4250575"/>
            <a:ext cx="1253367"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1400" i="1" dirty="0" smtClean="0">
                <a:solidFill>
                  <a:prstClr val="black"/>
                </a:solidFill>
              </a:rPr>
              <a:t>Collaborator</a:t>
            </a:r>
            <a:endParaRPr lang="en-US" sz="1400" i="1" dirty="0">
              <a:solidFill>
                <a:prstClr val="black"/>
              </a:solidFill>
            </a:endParaRPr>
          </a:p>
        </p:txBody>
      </p:sp>
      <p:pic>
        <p:nvPicPr>
          <p:cNvPr id="20482" name="Picture 2" descr="http://www.iea-4e.org/project_images/iea4e/logo/iea-4e-logo.png"/>
          <p:cNvPicPr>
            <a:picLocks noChangeAspect="1" noChangeArrowheads="1"/>
          </p:cNvPicPr>
          <p:nvPr/>
        </p:nvPicPr>
        <p:blipFill>
          <a:blip r:embed="rId6" cstate="email"/>
          <a:srcRect/>
          <a:stretch>
            <a:fillRect/>
          </a:stretch>
        </p:blipFill>
        <p:spPr bwMode="auto">
          <a:xfrm>
            <a:off x="609600" y="5105400"/>
            <a:ext cx="625997" cy="838200"/>
          </a:xfrm>
          <a:prstGeom prst="rect">
            <a:avLst/>
          </a:prstGeom>
          <a:noFill/>
        </p:spPr>
      </p:pic>
      <p:sp>
        <p:nvSpPr>
          <p:cNvPr id="25" name="TextBox 24"/>
          <p:cNvSpPr txBox="1"/>
          <p:nvPr/>
        </p:nvSpPr>
        <p:spPr>
          <a:xfrm>
            <a:off x="1192375" y="5528846"/>
            <a:ext cx="2084225" cy="338554"/>
          </a:xfrm>
          <a:prstGeom prst="rect">
            <a:avLst/>
          </a:prstGeom>
          <a:noFill/>
        </p:spPr>
        <p:txBody>
          <a:bodyPr wrap="none" rtlCol="0">
            <a:spAutoFit/>
          </a:bodyPr>
          <a:lstStyle/>
          <a:p>
            <a:r>
              <a:rPr lang="en-US" sz="800" b="1" dirty="0" smtClean="0">
                <a:solidFill>
                  <a:prstClr val="black"/>
                </a:solidFill>
              </a:rPr>
              <a:t>Efficient Electrical End-Use Equipment</a:t>
            </a:r>
          </a:p>
          <a:p>
            <a:r>
              <a:rPr lang="en-US" sz="800" b="1" dirty="0" smtClean="0">
                <a:solidFill>
                  <a:prstClr val="black"/>
                </a:solidFill>
              </a:rPr>
              <a:t>International Energy Agency</a:t>
            </a:r>
            <a:endParaRPr lang="en-US" sz="800" b="1" dirty="0">
              <a:solidFill>
                <a:prstClr val="black"/>
              </a:solidFill>
            </a:endParaRPr>
          </a:p>
        </p:txBody>
      </p:sp>
      <p:cxnSp>
        <p:nvCxnSpPr>
          <p:cNvPr id="26" name="Straight Connector 25"/>
          <p:cNvCxnSpPr/>
          <p:nvPr/>
        </p:nvCxnSpPr>
        <p:spPr>
          <a:xfrm flipH="1">
            <a:off x="4572000" y="4114800"/>
            <a:ext cx="20472" cy="990600"/>
          </a:xfrm>
          <a:prstGeom prst="line">
            <a:avLst/>
          </a:prstGeom>
          <a:ln>
            <a:solidFill>
              <a:srgbClr val="0C5F99"/>
            </a:solidFill>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3850944" y="4416623"/>
            <a:ext cx="148305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1400" i="1" dirty="0" smtClean="0">
                <a:solidFill>
                  <a:prstClr val="black"/>
                </a:solidFill>
              </a:rPr>
              <a:t>Technical Analysis</a:t>
            </a:r>
            <a:endParaRPr lang="en-US" sz="1400" i="1" dirty="0">
              <a:solidFill>
                <a:prstClr val="black"/>
              </a:solidFill>
            </a:endParaRPr>
          </a:p>
        </p:txBody>
      </p:sp>
      <p:pic>
        <p:nvPicPr>
          <p:cNvPr id="2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57600" y="5105400"/>
            <a:ext cx="1828800" cy="12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322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6423"/>
            <a:ext cx="9143999" cy="728692"/>
          </a:xfrm>
        </p:spPr>
        <p:txBody>
          <a:bodyPr>
            <a:noAutofit/>
          </a:bodyPr>
          <a:lstStyle/>
          <a:p>
            <a:r>
              <a:rPr lang="en-GB" dirty="0" smtClean="0"/>
              <a:t>Aim to Extract Maximum Savings</a:t>
            </a:r>
            <a:endParaRPr lang="en-US" sz="4000" b="1" dirty="0">
              <a:solidFill>
                <a:schemeClr val="bg2"/>
              </a:solidFill>
            </a:endParaRPr>
          </a:p>
        </p:txBody>
      </p:sp>
      <p:sp>
        <p:nvSpPr>
          <p:cNvPr id="3" name="Text Placeholder 2"/>
          <p:cNvSpPr>
            <a:spLocks noGrp="1"/>
          </p:cNvSpPr>
          <p:nvPr>
            <p:ph type="body" idx="1"/>
          </p:nvPr>
        </p:nvSpPr>
        <p:spPr>
          <a:xfrm>
            <a:off x="457200" y="1798393"/>
            <a:ext cx="8229600" cy="1171233"/>
          </a:xfrm>
        </p:spPr>
        <p:txBody>
          <a:bodyPr>
            <a:normAutofit fontScale="85000" lnSpcReduction="20000"/>
          </a:bodyPr>
          <a:lstStyle/>
          <a:p>
            <a:pPr lvl="0" algn="ctr"/>
            <a:r>
              <a:rPr lang="en-GB" sz="3200" b="0" dirty="0" smtClean="0">
                <a:solidFill>
                  <a:srgbClr val="5F6062"/>
                </a:solidFill>
              </a:rPr>
              <a:t>SEAD effectively links market transformation activities, developing strategies for accelerating demand for high-efficiency products for specific end-uses</a:t>
            </a:r>
            <a:endParaRPr lang="en-US" dirty="0">
              <a:solidFill>
                <a:srgbClr val="660066"/>
              </a:solidFill>
            </a:endParaRPr>
          </a:p>
        </p:txBody>
      </p:sp>
      <p:pic>
        <p:nvPicPr>
          <p:cNvPr id="82" name="Content Placeholder 81"/>
          <p:cNvPicPr>
            <a:picLocks noGrp="1" noChangeAspect="1"/>
          </p:cNvPicPr>
          <p:nvPr>
            <p:ph sz="quarter" idx="4"/>
          </p:nvPr>
        </p:nvPicPr>
        <p:blipFill>
          <a:blip r:embed="rId3"/>
          <a:stretch>
            <a:fillRect/>
          </a:stretch>
        </p:blipFill>
        <p:spPr>
          <a:xfrm>
            <a:off x="1665861" y="3200279"/>
            <a:ext cx="6182739" cy="3322931"/>
          </a:xfrm>
          <a:prstGeom prst="rect">
            <a:avLst/>
          </a:prstGeom>
        </p:spPr>
      </p:pic>
      <p:sp>
        <p:nvSpPr>
          <p:cNvPr id="83" name="Content Placeholder 3"/>
          <p:cNvSpPr txBox="1">
            <a:spLocks/>
          </p:cNvSpPr>
          <p:nvPr/>
        </p:nvSpPr>
        <p:spPr>
          <a:xfrm>
            <a:off x="-21771" y="4114800"/>
            <a:ext cx="2972151" cy="2057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chemeClr val="accent6"/>
                </a:solidFill>
                <a:latin typeface="Titillium" panose="00000500000000000000" pitchFamily="50" charset="0"/>
                <a:ea typeface="+mn-ea"/>
                <a:cs typeface="Titillium Regular"/>
              </a:defRPr>
            </a:lvl1pPr>
            <a:lvl2pPr marL="742950" indent="-285750" algn="l" defTabSz="457200" rtl="0" eaLnBrk="1" latinLnBrk="0" hangingPunct="1">
              <a:spcBef>
                <a:spcPct val="20000"/>
              </a:spcBef>
              <a:buFont typeface="Arial"/>
              <a:buChar char="–"/>
              <a:defRPr sz="2000" b="0" i="0" kern="1200">
                <a:solidFill>
                  <a:schemeClr val="accent6"/>
                </a:solidFill>
                <a:latin typeface="Titillium" panose="00000500000000000000" pitchFamily="50" charset="0"/>
                <a:ea typeface="+mn-ea"/>
                <a:cs typeface="Titillium Regular"/>
              </a:defRPr>
            </a:lvl2pPr>
            <a:lvl3pPr marL="1143000" indent="-228600" algn="l" defTabSz="457200" rtl="0" eaLnBrk="1" latinLnBrk="0" hangingPunct="1">
              <a:spcBef>
                <a:spcPct val="20000"/>
              </a:spcBef>
              <a:buFont typeface="Arial"/>
              <a:buChar char="•"/>
              <a:defRPr sz="1800" b="0" i="0" kern="1200">
                <a:solidFill>
                  <a:schemeClr val="accent6"/>
                </a:solidFill>
                <a:latin typeface="Titillium" panose="00000500000000000000" pitchFamily="50" charset="0"/>
                <a:ea typeface="+mn-ea"/>
                <a:cs typeface="Titillium Regular"/>
              </a:defRPr>
            </a:lvl3pPr>
            <a:lvl4pPr marL="1600200" indent="-228600" algn="l" defTabSz="457200" rtl="0" eaLnBrk="1" latinLnBrk="0" hangingPunct="1">
              <a:spcBef>
                <a:spcPct val="20000"/>
              </a:spcBef>
              <a:buFont typeface="Arial"/>
              <a:buChar char="–"/>
              <a:defRPr sz="1600" b="0" i="0" kern="1200">
                <a:solidFill>
                  <a:schemeClr val="accent6"/>
                </a:solidFill>
                <a:latin typeface="Titillium" panose="00000500000000000000" pitchFamily="50" charset="0"/>
                <a:ea typeface="+mn-ea"/>
                <a:cs typeface="Titillium Regular"/>
              </a:defRPr>
            </a:lvl4pPr>
            <a:lvl5pPr marL="2057400" indent="-228600" algn="l" defTabSz="457200" rtl="0" eaLnBrk="1" latinLnBrk="0" hangingPunct="1">
              <a:spcBef>
                <a:spcPct val="20000"/>
              </a:spcBef>
              <a:buFont typeface="Arial"/>
              <a:buChar char="»"/>
              <a:defRPr sz="1600" b="0" i="0" kern="1200">
                <a:solidFill>
                  <a:schemeClr val="accent6"/>
                </a:solidFill>
                <a:latin typeface="Titillium" panose="00000500000000000000" pitchFamily="50" charset="0"/>
                <a:ea typeface="+mn-ea"/>
                <a:cs typeface="Titillium Regular"/>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endParaRPr lang="en-US" sz="1800" dirty="0">
              <a:solidFill>
                <a:srgbClr val="64646E"/>
              </a:solidFill>
            </a:endParaRPr>
          </a:p>
        </p:txBody>
      </p:sp>
    </p:spTree>
    <p:extLst>
      <p:ext uri="{BB962C8B-B14F-4D97-AF65-F5344CB8AC3E}">
        <p14:creationId xmlns:p14="http://schemas.microsoft.com/office/powerpoint/2010/main" val="3849252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icadgre.com/images/training.jpg"/>
          <p:cNvPicPr>
            <a:picLocks noChangeAspect="1" noChangeArrowheads="1"/>
          </p:cNvPicPr>
          <p:nvPr/>
        </p:nvPicPr>
        <p:blipFill rotWithShape="1">
          <a:blip r:embed="rId3">
            <a:extLst>
              <a:ext uri="{28A0092B-C50C-407E-A947-70E740481C1C}">
                <a14:useLocalDpi xmlns:a14="http://schemas.microsoft.com/office/drawing/2010/main" val="0"/>
              </a:ext>
            </a:extLst>
          </a:blip>
          <a:srcRect b="12212"/>
          <a:stretch/>
        </p:blipFill>
        <p:spPr bwMode="auto">
          <a:xfrm>
            <a:off x="6291329" y="4572000"/>
            <a:ext cx="285267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e result for pig and money glass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p:cNvSpPr txBox="1">
            <a:spLocks/>
          </p:cNvSpPr>
          <p:nvPr/>
        </p:nvSpPr>
        <p:spPr>
          <a:xfrm>
            <a:off x="0" y="1036423"/>
            <a:ext cx="9143999" cy="7286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0" i="0" kern="1200">
                <a:solidFill>
                  <a:srgbClr val="64646E"/>
                </a:solidFill>
                <a:latin typeface="Titillium" panose="00000500000000000000" pitchFamily="50" charset="0"/>
                <a:ea typeface="+mj-ea"/>
                <a:cs typeface="Titillium Regular"/>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b="1" dirty="0" smtClean="0">
                <a:solidFill>
                  <a:srgbClr val="1B4772"/>
                </a:solidFill>
                <a:latin typeface="Calibri"/>
                <a:ea typeface="ＭＳ Ｐゴシック" charset="-128"/>
                <a:cs typeface="+mj-cs"/>
              </a:rPr>
              <a:t>Providing Support to S&amp;L Programs</a:t>
            </a:r>
            <a:endParaRPr lang="en-US" sz="4000" b="1" dirty="0">
              <a:solidFill>
                <a:schemeClr val="bg2"/>
              </a:solidFill>
            </a:endParaRPr>
          </a:p>
        </p:txBody>
      </p:sp>
      <p:sp>
        <p:nvSpPr>
          <p:cNvPr id="3" name="Content Placeholder 2"/>
          <p:cNvSpPr>
            <a:spLocks noGrp="1"/>
          </p:cNvSpPr>
          <p:nvPr>
            <p:ph sz="half" idx="1"/>
          </p:nvPr>
        </p:nvSpPr>
        <p:spPr>
          <a:xfrm>
            <a:off x="307975" y="1953126"/>
            <a:ext cx="8531226" cy="4876800"/>
          </a:xfrm>
        </p:spPr>
        <p:txBody>
          <a:bodyPr>
            <a:normAutofit/>
          </a:bodyPr>
          <a:lstStyle/>
          <a:p>
            <a:pPr marL="0" lvl="0" indent="0">
              <a:spcAft>
                <a:spcPts val="600"/>
              </a:spcAft>
              <a:buNone/>
            </a:pPr>
            <a:r>
              <a:rPr lang="en-US" sz="2400" dirty="0" smtClean="0">
                <a:effectLst/>
              </a:rPr>
              <a:t>SEAD provides technical analysis, tools and trainings to optimize energy efficiency policies. </a:t>
            </a:r>
            <a:r>
              <a:rPr lang="en-GB" sz="2400" dirty="0" smtClean="0"/>
              <a:t>To </a:t>
            </a:r>
            <a:r>
              <a:rPr lang="en-GB" sz="2400" dirty="0"/>
              <a:t>date, SEAD has facilitated:</a:t>
            </a:r>
          </a:p>
          <a:p>
            <a:pPr lvl="1">
              <a:buFontTx/>
              <a:buChar char="-"/>
            </a:pPr>
            <a:r>
              <a:rPr lang="en-GB" sz="2000" dirty="0"/>
              <a:t>Adoption of comprehensive LED quality </a:t>
            </a:r>
            <a:r>
              <a:rPr lang="en-GB" sz="2000" dirty="0" smtClean="0"/>
              <a:t>&amp; </a:t>
            </a:r>
            <a:r>
              <a:rPr lang="en-GB" sz="2000" dirty="0"/>
              <a:t>performance standards in India</a:t>
            </a:r>
          </a:p>
          <a:p>
            <a:pPr lvl="1">
              <a:buFontTx/>
              <a:buChar char="-"/>
            </a:pPr>
            <a:r>
              <a:rPr lang="en-GB" sz="2000" dirty="0"/>
              <a:t>Revised TV rating label in Korea</a:t>
            </a:r>
          </a:p>
          <a:p>
            <a:pPr lvl="1">
              <a:buFontTx/>
              <a:buChar char="-"/>
            </a:pPr>
            <a:r>
              <a:rPr lang="en-GB" sz="2000" dirty="0" smtClean="0"/>
              <a:t>Improved </a:t>
            </a:r>
            <a:r>
              <a:rPr lang="en-GB" sz="2000" dirty="0"/>
              <a:t>test lab capacity in India and the </a:t>
            </a:r>
            <a:r>
              <a:rPr lang="en-GB" sz="2000" dirty="0" smtClean="0"/>
              <a:t>Philippines</a:t>
            </a:r>
          </a:p>
          <a:p>
            <a:pPr lvl="1">
              <a:buFontTx/>
              <a:buChar char="-"/>
            </a:pPr>
            <a:r>
              <a:rPr lang="en-GB" sz="2000" dirty="0" smtClean="0"/>
              <a:t>Informed draft revised TV regulations in the EU</a:t>
            </a:r>
            <a:endParaRPr lang="en-GB" sz="2000" dirty="0"/>
          </a:p>
          <a:p>
            <a:pPr lvl="1">
              <a:buFontTx/>
              <a:buChar char="-"/>
            </a:pPr>
            <a:r>
              <a:rPr lang="en-US" sz="2000" dirty="0" smtClean="0"/>
              <a:t>Workshops in South Africa, on building capacity for MV&amp;E and Incentives</a:t>
            </a:r>
          </a:p>
          <a:p>
            <a:pPr lvl="1">
              <a:buFontTx/>
              <a:buChar char="-"/>
            </a:pPr>
            <a:r>
              <a:rPr lang="en-US" sz="2000" dirty="0"/>
              <a:t>Hosting regular Policy Exchange Forums </a:t>
            </a:r>
            <a:r>
              <a:rPr lang="en-US" sz="2000" dirty="0" smtClean="0"/>
              <a:t>for SEAD </a:t>
            </a:r>
          </a:p>
          <a:p>
            <a:pPr marL="457200" lvl="1" indent="0">
              <a:spcBef>
                <a:spcPts val="0"/>
              </a:spcBef>
              <a:buNone/>
            </a:pPr>
            <a:r>
              <a:rPr lang="en-US" sz="2000" dirty="0"/>
              <a:t> </a:t>
            </a:r>
            <a:r>
              <a:rPr lang="en-US" sz="2000" dirty="0" smtClean="0"/>
              <a:t>    participating governments and others, to increase </a:t>
            </a:r>
          </a:p>
          <a:p>
            <a:pPr marL="457200" lvl="1" indent="0">
              <a:spcBef>
                <a:spcPts val="0"/>
              </a:spcBef>
              <a:buNone/>
            </a:pPr>
            <a:r>
              <a:rPr lang="en-US" sz="2000" dirty="0"/>
              <a:t> </a:t>
            </a:r>
            <a:r>
              <a:rPr lang="en-US" sz="2000" dirty="0" smtClean="0"/>
              <a:t>    collaboration </a:t>
            </a:r>
            <a:r>
              <a:rPr lang="en-US" sz="2000" dirty="0"/>
              <a:t>and </a:t>
            </a:r>
            <a:r>
              <a:rPr lang="en-US" sz="2000" dirty="0" smtClean="0"/>
              <a:t>transfer </a:t>
            </a:r>
            <a:r>
              <a:rPr lang="en-US" sz="2000" dirty="0"/>
              <a:t>of best practices across </a:t>
            </a:r>
            <a:endParaRPr lang="en-US" sz="2000" dirty="0" smtClean="0"/>
          </a:p>
          <a:p>
            <a:pPr marL="457200" lvl="1" indent="0">
              <a:spcBef>
                <a:spcPts val="0"/>
              </a:spcBef>
              <a:spcAft>
                <a:spcPts val="600"/>
              </a:spcAft>
              <a:buNone/>
            </a:pPr>
            <a:r>
              <a:rPr lang="en-US" sz="2000" dirty="0"/>
              <a:t> </a:t>
            </a:r>
            <a:r>
              <a:rPr lang="en-US" sz="2000" dirty="0" smtClean="0"/>
              <a:t>    countries</a:t>
            </a:r>
          </a:p>
          <a:p>
            <a:pPr marL="57150" indent="0">
              <a:spcBef>
                <a:spcPts val="0"/>
              </a:spcBef>
              <a:buNone/>
            </a:pPr>
            <a:r>
              <a:rPr lang="en-US" sz="2400" dirty="0" smtClean="0"/>
              <a:t>… </a:t>
            </a:r>
            <a:r>
              <a:rPr lang="en-GB" sz="2400" dirty="0" smtClean="0"/>
              <a:t>And </a:t>
            </a:r>
            <a:r>
              <a:rPr lang="en-GB" sz="2400" dirty="0"/>
              <a:t>more in </a:t>
            </a:r>
            <a:r>
              <a:rPr lang="en-GB" sz="2400" dirty="0" smtClean="0"/>
              <a:t>progress</a:t>
            </a:r>
            <a:endParaRPr lang="en-GB" sz="2400" dirty="0"/>
          </a:p>
          <a:p>
            <a:pPr lvl="1">
              <a:buFontTx/>
              <a:buChar char="-"/>
            </a:pPr>
            <a:endParaRPr lang="en-US" sz="2000" dirty="0"/>
          </a:p>
        </p:txBody>
      </p:sp>
    </p:spTree>
    <p:extLst>
      <p:ext uri="{BB962C8B-B14F-4D97-AF65-F5344CB8AC3E}">
        <p14:creationId xmlns:p14="http://schemas.microsoft.com/office/powerpoint/2010/main" val="1455745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CLASP Presentation Template - 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ASP text">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EP Theme">
  <a:themeElements>
    <a:clrScheme name="Daimler_Trucks_Master 1">
      <a:dk1>
        <a:srgbClr val="000000"/>
      </a:dk1>
      <a:lt1>
        <a:srgbClr val="FFFFFF"/>
      </a:lt1>
      <a:dk2>
        <a:srgbClr val="263F6A"/>
      </a:dk2>
      <a:lt2>
        <a:srgbClr val="3F9AC9"/>
      </a:lt2>
      <a:accent1>
        <a:srgbClr val="D2D4D6"/>
      </a:accent1>
      <a:accent2>
        <a:srgbClr val="76787A"/>
      </a:accent2>
      <a:accent3>
        <a:srgbClr val="FFFFFF"/>
      </a:accent3>
      <a:accent4>
        <a:srgbClr val="000000"/>
      </a:accent4>
      <a:accent5>
        <a:srgbClr val="E5E6E8"/>
      </a:accent5>
      <a:accent6>
        <a:srgbClr val="6A6C6E"/>
      </a:accent6>
      <a:hlink>
        <a:srgbClr val="AFB2B4"/>
      </a:hlink>
      <a:folHlink>
        <a:srgbClr val="DFE0E2"/>
      </a:folHlink>
    </a:clrScheme>
    <a:fontScheme name="Daimler_Trucks_Master">
      <a:majorFont>
        <a:latin typeface="CorpoS"/>
        <a:ea typeface=""/>
        <a:cs typeface=""/>
      </a:majorFont>
      <a:minorFont>
        <a:latin typeface="Corp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CorpoS" pitchFamily="2"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CorpoS" pitchFamily="2" charset="0"/>
          </a:defRPr>
        </a:defPPr>
      </a:lstStyle>
    </a:lnDef>
  </a:objectDefaults>
  <a:extraClrSchemeLst>
    <a:extraClrScheme>
      <a:clrScheme name="Daimler_Trucks_Master 1">
        <a:dk1>
          <a:srgbClr val="000000"/>
        </a:dk1>
        <a:lt1>
          <a:srgbClr val="FFFFFF"/>
        </a:lt1>
        <a:dk2>
          <a:srgbClr val="263F6A"/>
        </a:dk2>
        <a:lt2>
          <a:srgbClr val="3F9AC9"/>
        </a:lt2>
        <a:accent1>
          <a:srgbClr val="D2D4D6"/>
        </a:accent1>
        <a:accent2>
          <a:srgbClr val="76787A"/>
        </a:accent2>
        <a:accent3>
          <a:srgbClr val="FFFFFF"/>
        </a:accent3>
        <a:accent4>
          <a:srgbClr val="000000"/>
        </a:accent4>
        <a:accent5>
          <a:srgbClr val="E5E6E8"/>
        </a:accent5>
        <a:accent6>
          <a:srgbClr val="6A6C6E"/>
        </a:accent6>
        <a:hlink>
          <a:srgbClr val="AFB2B4"/>
        </a:hlink>
        <a:folHlink>
          <a:srgbClr val="DFE0E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ASP text">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1795</TotalTime>
  <Words>1922</Words>
  <Application>Microsoft Office PowerPoint</Application>
  <PresentationFormat>On-screen Show (4:3)</PresentationFormat>
  <Paragraphs>335</Paragraphs>
  <Slides>27</Slides>
  <Notes>22</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27</vt:i4>
      </vt:variant>
    </vt:vector>
  </HeadingPairs>
  <TitlesOfParts>
    <vt:vector size="43" baseType="lpstr">
      <vt:lpstr>ＭＳ Ｐゴシック</vt:lpstr>
      <vt:lpstr>SimSun</vt:lpstr>
      <vt:lpstr>Arial</vt:lpstr>
      <vt:lpstr>Calibri</vt:lpstr>
      <vt:lpstr>CorpoS</vt:lpstr>
      <vt:lpstr>Courier New</vt:lpstr>
      <vt:lpstr>Osaka</vt:lpstr>
      <vt:lpstr>Titillium</vt:lpstr>
      <vt:lpstr>Titillium Regular</vt:lpstr>
      <vt:lpstr>Trebuchet MS</vt:lpstr>
      <vt:lpstr>Wingdings</vt:lpstr>
      <vt:lpstr>ヒラギノ角ゴ Pro W3</vt:lpstr>
      <vt:lpstr>CLASP Presentation Template - white background</vt:lpstr>
      <vt:lpstr>UNEP Theme</vt:lpstr>
      <vt:lpstr>Office Theme</vt:lpstr>
      <vt:lpstr>1_Office Theme</vt:lpstr>
      <vt:lpstr>Updates on APEC ESIS and CAST</vt:lpstr>
      <vt:lpstr>Presentation Overview</vt:lpstr>
      <vt:lpstr>CLASP: Who We Are</vt:lpstr>
      <vt:lpstr>PowerPoint Presentation</vt:lpstr>
      <vt:lpstr>Free Resources &amp; Tools for Policy Makers www.clasponline.org </vt:lpstr>
      <vt:lpstr>The SEAD Initiative</vt:lpstr>
      <vt:lpstr>PowerPoint Presentation</vt:lpstr>
      <vt:lpstr>Aim to Extract Maximum Savings</vt:lpstr>
      <vt:lpstr>PowerPoint Presentation</vt:lpstr>
      <vt:lpstr>Program Status Report from the  APEC-ESIS Secretariat</vt:lpstr>
      <vt:lpstr>APEC ESIS Website</vt:lpstr>
      <vt:lpstr>CLASP Global S&amp;L Database</vt:lpstr>
      <vt:lpstr>PowerPoint Presentation</vt:lpstr>
      <vt:lpstr>Global S&amp;L Database</vt:lpstr>
      <vt:lpstr>Global S&amp;L Database</vt:lpstr>
      <vt:lpstr>ESIS Status Summary</vt:lpstr>
      <vt:lpstr>2014 S&amp;L Database Updates</vt:lpstr>
      <vt:lpstr>2014 S&amp;L Database Updates</vt:lpstr>
      <vt:lpstr>Current Funding</vt:lpstr>
      <vt:lpstr>SEAD-funded APEC-CAST Project Updates</vt:lpstr>
      <vt:lpstr>PowerPoint Presentation</vt:lpstr>
      <vt:lpstr>Past and Current APEC-CAST Projects</vt:lpstr>
      <vt:lpstr>Internationally aligned test methods and performance requirements for televisions</vt:lpstr>
      <vt:lpstr>Televisions</vt:lpstr>
      <vt:lpstr>Project Dissemination</vt:lpstr>
      <vt:lpstr>Project Dissemination</vt:lpstr>
      <vt:lpstr>Thank you!   Please contact Nicole Kearney at nkearney@clasponline.org  with any questions or comments    For more information, please visit:   CLASP - www.clasponline.org  SEAD – www.superefficient.org  APEC-ESIS – www.apec-esis.org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Status Report from the  APEC-ESIS Secretariat</dc:title>
  <dc:creator>Nicole Kearney</dc:creator>
  <cp:lastModifiedBy>Nicole Kearney</cp:lastModifiedBy>
  <cp:revision>35</cp:revision>
  <dcterms:created xsi:type="dcterms:W3CDTF">2014-04-09T21:19:02Z</dcterms:created>
  <dcterms:modified xsi:type="dcterms:W3CDTF">2015-03-25T04:44:45Z</dcterms:modified>
</cp:coreProperties>
</file>